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6" r:id="rId4"/>
    <p:sldMasterId id="2147483708" r:id="rId5"/>
  </p:sldMasterIdLst>
  <p:notesMasterIdLst>
    <p:notesMasterId r:id="rId270"/>
  </p:notesMasterIdLst>
  <p:sldIdLst>
    <p:sldId id="432" r:id="rId6"/>
    <p:sldId id="568" r:id="rId7"/>
    <p:sldId id="569" r:id="rId8"/>
    <p:sldId id="570" r:id="rId9"/>
    <p:sldId id="566" r:id="rId10"/>
    <p:sldId id="573" r:id="rId11"/>
    <p:sldId id="571" r:id="rId12"/>
    <p:sldId id="572" r:id="rId13"/>
    <p:sldId id="456" r:id="rId14"/>
    <p:sldId id="6108" r:id="rId15"/>
    <p:sldId id="6027" r:id="rId16"/>
    <p:sldId id="6109" r:id="rId17"/>
    <p:sldId id="6028" r:id="rId18"/>
    <p:sldId id="6107" r:id="rId19"/>
    <p:sldId id="6110" r:id="rId20"/>
    <p:sldId id="6112" r:id="rId21"/>
    <p:sldId id="6113" r:id="rId22"/>
    <p:sldId id="6114" r:id="rId23"/>
    <p:sldId id="6115" r:id="rId24"/>
    <p:sldId id="6116" r:id="rId25"/>
    <p:sldId id="6117" r:id="rId26"/>
    <p:sldId id="6118" r:id="rId27"/>
    <p:sldId id="6119" r:id="rId28"/>
    <p:sldId id="6111" r:id="rId29"/>
    <p:sldId id="6120" r:id="rId30"/>
    <p:sldId id="6121" r:id="rId31"/>
    <p:sldId id="6123" r:id="rId32"/>
    <p:sldId id="6125" r:id="rId33"/>
    <p:sldId id="6126" r:id="rId34"/>
    <p:sldId id="6127" r:id="rId35"/>
    <p:sldId id="6128" r:id="rId36"/>
    <p:sldId id="6130" r:id="rId37"/>
    <p:sldId id="6129" r:id="rId38"/>
    <p:sldId id="6131" r:id="rId39"/>
    <p:sldId id="6135" r:id="rId40"/>
    <p:sldId id="6132" r:id="rId41"/>
    <p:sldId id="6134" r:id="rId42"/>
    <p:sldId id="6136" r:id="rId43"/>
    <p:sldId id="6137" r:id="rId44"/>
    <p:sldId id="6138" r:id="rId45"/>
    <p:sldId id="6139" r:id="rId46"/>
    <p:sldId id="6140" r:id="rId47"/>
    <p:sldId id="6141" r:id="rId48"/>
    <p:sldId id="6142" r:id="rId49"/>
    <p:sldId id="6143" r:id="rId50"/>
    <p:sldId id="6146" r:id="rId51"/>
    <p:sldId id="6144" r:id="rId52"/>
    <p:sldId id="6145" r:id="rId53"/>
    <p:sldId id="6168" r:id="rId54"/>
    <p:sldId id="6169" r:id="rId55"/>
    <p:sldId id="6170" r:id="rId56"/>
    <p:sldId id="6171" r:id="rId57"/>
    <p:sldId id="6172" r:id="rId58"/>
    <p:sldId id="6173" r:id="rId59"/>
    <p:sldId id="6147" r:id="rId60"/>
    <p:sldId id="6149" r:id="rId61"/>
    <p:sldId id="551" r:id="rId62"/>
    <p:sldId id="6151" r:id="rId63"/>
    <p:sldId id="6152" r:id="rId64"/>
    <p:sldId id="6153" r:id="rId65"/>
    <p:sldId id="6154" r:id="rId66"/>
    <p:sldId id="6155" r:id="rId67"/>
    <p:sldId id="6156" r:id="rId68"/>
    <p:sldId id="6158" r:id="rId69"/>
    <p:sldId id="6159" r:id="rId70"/>
    <p:sldId id="6161" r:id="rId71"/>
    <p:sldId id="6162" r:id="rId72"/>
    <p:sldId id="6163" r:id="rId73"/>
    <p:sldId id="6164" r:id="rId74"/>
    <p:sldId id="6165" r:id="rId75"/>
    <p:sldId id="6167" r:id="rId76"/>
    <p:sldId id="6174" r:id="rId77"/>
    <p:sldId id="6175" r:id="rId78"/>
    <p:sldId id="6166" r:id="rId79"/>
    <p:sldId id="6176" r:id="rId80"/>
    <p:sldId id="6178" r:id="rId81"/>
    <p:sldId id="6396" r:id="rId82"/>
    <p:sldId id="6177" r:id="rId83"/>
    <p:sldId id="6182" r:id="rId84"/>
    <p:sldId id="6183" r:id="rId85"/>
    <p:sldId id="6179" r:id="rId86"/>
    <p:sldId id="6180" r:id="rId87"/>
    <p:sldId id="6184" r:id="rId88"/>
    <p:sldId id="6181" r:id="rId89"/>
    <p:sldId id="6185" r:id="rId90"/>
    <p:sldId id="6186" r:id="rId91"/>
    <p:sldId id="6187" r:id="rId92"/>
    <p:sldId id="6189" r:id="rId93"/>
    <p:sldId id="6190" r:id="rId94"/>
    <p:sldId id="6191" r:id="rId95"/>
    <p:sldId id="6192" r:id="rId96"/>
    <p:sldId id="6193" r:id="rId97"/>
    <p:sldId id="6194" r:id="rId98"/>
    <p:sldId id="6195" r:id="rId99"/>
    <p:sldId id="448" r:id="rId100"/>
    <p:sldId id="451" r:id="rId101"/>
    <p:sldId id="452" r:id="rId102"/>
    <p:sldId id="453" r:id="rId103"/>
    <p:sldId id="454" r:id="rId104"/>
    <p:sldId id="455" r:id="rId105"/>
    <p:sldId id="557" r:id="rId106"/>
    <p:sldId id="558" r:id="rId107"/>
    <p:sldId id="6196" r:id="rId108"/>
    <p:sldId id="559" r:id="rId109"/>
    <p:sldId id="560" r:id="rId110"/>
    <p:sldId id="461" r:id="rId111"/>
    <p:sldId id="460" r:id="rId112"/>
    <p:sldId id="462" r:id="rId113"/>
    <p:sldId id="463" r:id="rId114"/>
    <p:sldId id="6197" r:id="rId115"/>
    <p:sldId id="464" r:id="rId116"/>
    <p:sldId id="467" r:id="rId117"/>
    <p:sldId id="465" r:id="rId118"/>
    <p:sldId id="466" r:id="rId119"/>
    <p:sldId id="6198" r:id="rId120"/>
    <p:sldId id="6199" r:id="rId121"/>
    <p:sldId id="6206" r:id="rId122"/>
    <p:sldId id="6218" r:id="rId123"/>
    <p:sldId id="6219" r:id="rId124"/>
    <p:sldId id="6221" r:id="rId125"/>
    <p:sldId id="6222" r:id="rId126"/>
    <p:sldId id="6223" r:id="rId127"/>
    <p:sldId id="6225" r:id="rId128"/>
    <p:sldId id="6226" r:id="rId129"/>
    <p:sldId id="6227" r:id="rId130"/>
    <p:sldId id="6228" r:id="rId131"/>
    <p:sldId id="6217" r:id="rId132"/>
    <p:sldId id="6230" r:id="rId133"/>
    <p:sldId id="516" r:id="rId134"/>
    <p:sldId id="6231" r:id="rId135"/>
    <p:sldId id="6232" r:id="rId136"/>
    <p:sldId id="6235" r:id="rId137"/>
    <p:sldId id="6234" r:id="rId138"/>
    <p:sldId id="6236" r:id="rId139"/>
    <p:sldId id="6237" r:id="rId140"/>
    <p:sldId id="6393" r:id="rId141"/>
    <p:sldId id="6394" r:id="rId142"/>
    <p:sldId id="6239" r:id="rId143"/>
    <p:sldId id="6241" r:id="rId144"/>
    <p:sldId id="6242" r:id="rId145"/>
    <p:sldId id="6243" r:id="rId146"/>
    <p:sldId id="6244" r:id="rId147"/>
    <p:sldId id="6395" r:id="rId148"/>
    <p:sldId id="6245" r:id="rId149"/>
    <p:sldId id="6238" r:id="rId150"/>
    <p:sldId id="6246" r:id="rId151"/>
    <p:sldId id="6247" r:id="rId152"/>
    <p:sldId id="6248" r:id="rId153"/>
    <p:sldId id="6202" r:id="rId154"/>
    <p:sldId id="6249" r:id="rId155"/>
    <p:sldId id="6204" r:id="rId156"/>
    <p:sldId id="6205" r:id="rId157"/>
    <p:sldId id="6250" r:id="rId158"/>
    <p:sldId id="6265" r:id="rId159"/>
    <p:sldId id="6266" r:id="rId160"/>
    <p:sldId id="6267" r:id="rId161"/>
    <p:sldId id="6269" r:id="rId162"/>
    <p:sldId id="6270" r:id="rId163"/>
    <p:sldId id="6271" r:id="rId164"/>
    <p:sldId id="6272" r:id="rId165"/>
    <p:sldId id="6273" r:id="rId166"/>
    <p:sldId id="6274" r:id="rId167"/>
    <p:sldId id="6275" r:id="rId168"/>
    <p:sldId id="6276" r:id="rId169"/>
    <p:sldId id="6277" r:id="rId170"/>
    <p:sldId id="6278" r:id="rId171"/>
    <p:sldId id="6279" r:id="rId172"/>
    <p:sldId id="6280" r:id="rId173"/>
    <p:sldId id="6281" r:id="rId174"/>
    <p:sldId id="6282" r:id="rId175"/>
    <p:sldId id="6283" r:id="rId176"/>
    <p:sldId id="6286" r:id="rId177"/>
    <p:sldId id="6208" r:id="rId178"/>
    <p:sldId id="6209" r:id="rId179"/>
    <p:sldId id="6211" r:id="rId180"/>
    <p:sldId id="6287" r:id="rId181"/>
    <p:sldId id="6288" r:id="rId182"/>
    <p:sldId id="6289" r:id="rId183"/>
    <p:sldId id="6290" r:id="rId184"/>
    <p:sldId id="6292" r:id="rId185"/>
    <p:sldId id="6293" r:id="rId186"/>
    <p:sldId id="6294" r:id="rId187"/>
    <p:sldId id="6295" r:id="rId188"/>
    <p:sldId id="6296" r:id="rId189"/>
    <p:sldId id="6297" r:id="rId190"/>
    <p:sldId id="6298" r:id="rId191"/>
    <p:sldId id="6299" r:id="rId192"/>
    <p:sldId id="6300" r:id="rId193"/>
    <p:sldId id="6302" r:id="rId194"/>
    <p:sldId id="6213" r:id="rId195"/>
    <p:sldId id="6305" r:id="rId196"/>
    <p:sldId id="6316" r:id="rId197"/>
    <p:sldId id="552" r:id="rId198"/>
    <p:sldId id="553" r:id="rId199"/>
    <p:sldId id="6318" r:id="rId200"/>
    <p:sldId id="6320" r:id="rId201"/>
    <p:sldId id="6321" r:id="rId202"/>
    <p:sldId id="6322" r:id="rId203"/>
    <p:sldId id="6323" r:id="rId204"/>
    <p:sldId id="6215" r:id="rId205"/>
    <p:sldId id="6325" r:id="rId206"/>
    <p:sldId id="6307" r:id="rId207"/>
    <p:sldId id="6326" r:id="rId208"/>
    <p:sldId id="6327" r:id="rId209"/>
    <p:sldId id="6328" r:id="rId210"/>
    <p:sldId id="6329" r:id="rId211"/>
    <p:sldId id="6330" r:id="rId212"/>
    <p:sldId id="6216" r:id="rId213"/>
    <p:sldId id="6309" r:id="rId214"/>
    <p:sldId id="6331" r:id="rId215"/>
    <p:sldId id="6332" r:id="rId216"/>
    <p:sldId id="6334" r:id="rId217"/>
    <p:sldId id="6333" r:id="rId218"/>
    <p:sldId id="6335" r:id="rId219"/>
    <p:sldId id="6336" r:id="rId220"/>
    <p:sldId id="6338" r:id="rId221"/>
    <p:sldId id="6339" r:id="rId222"/>
    <p:sldId id="6340" r:id="rId223"/>
    <p:sldId id="6342" r:id="rId224"/>
    <p:sldId id="6341" r:id="rId225"/>
    <p:sldId id="6343" r:id="rId226"/>
    <p:sldId id="6344" r:id="rId227"/>
    <p:sldId id="6345" r:id="rId228"/>
    <p:sldId id="6348" r:id="rId229"/>
    <p:sldId id="6346" r:id="rId230"/>
    <p:sldId id="6314" r:id="rId231"/>
    <p:sldId id="6315" r:id="rId232"/>
    <p:sldId id="6364" r:id="rId233"/>
    <p:sldId id="6365" r:id="rId234"/>
    <p:sldId id="6366" r:id="rId235"/>
    <p:sldId id="6367" r:id="rId236"/>
    <p:sldId id="6368" r:id="rId237"/>
    <p:sldId id="6369" r:id="rId238"/>
    <p:sldId id="6370" r:id="rId239"/>
    <p:sldId id="6371" r:id="rId240"/>
    <p:sldId id="6372" r:id="rId241"/>
    <p:sldId id="6373" r:id="rId242"/>
    <p:sldId id="6374" r:id="rId243"/>
    <p:sldId id="6375" r:id="rId244"/>
    <p:sldId id="6377" r:id="rId245"/>
    <p:sldId id="6378" r:id="rId246"/>
    <p:sldId id="6379" r:id="rId247"/>
    <p:sldId id="6380" r:id="rId248"/>
    <p:sldId id="6381" r:id="rId249"/>
    <p:sldId id="6382" r:id="rId250"/>
    <p:sldId id="6383" r:id="rId251"/>
    <p:sldId id="6384" r:id="rId252"/>
    <p:sldId id="6386" r:id="rId253"/>
    <p:sldId id="6387" r:id="rId254"/>
    <p:sldId id="6388" r:id="rId255"/>
    <p:sldId id="6389" r:id="rId256"/>
    <p:sldId id="6390" r:id="rId257"/>
    <p:sldId id="6391" r:id="rId258"/>
    <p:sldId id="6392" r:id="rId259"/>
    <p:sldId id="268" r:id="rId260"/>
    <p:sldId id="480" r:id="rId261"/>
    <p:sldId id="565" r:id="rId262"/>
    <p:sldId id="354" r:id="rId263"/>
    <p:sldId id="425" r:id="rId264"/>
    <p:sldId id="426" r:id="rId265"/>
    <p:sldId id="403" r:id="rId266"/>
    <p:sldId id="430" r:id="rId267"/>
    <p:sldId id="6397" r:id="rId268"/>
    <p:sldId id="431" r:id="rId26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7" autoAdjust="0"/>
    <p:restoredTop sz="70588" autoAdjust="0"/>
  </p:normalViewPr>
  <p:slideViewPr>
    <p:cSldViewPr>
      <p:cViewPr varScale="1">
        <p:scale>
          <a:sx n="61" d="100"/>
          <a:sy n="61" d="100"/>
        </p:scale>
        <p:origin x="1733" y="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247" Type="http://schemas.openxmlformats.org/officeDocument/2006/relationships/slide" Target="slides/slide242.xml"/><Relationship Id="rId107" Type="http://schemas.openxmlformats.org/officeDocument/2006/relationships/slide" Target="slides/slide102.xml"/><Relationship Id="rId268" Type="http://schemas.openxmlformats.org/officeDocument/2006/relationships/slide" Target="slides/slide263.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slide" Target="slides/slide253.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269" Type="http://schemas.openxmlformats.org/officeDocument/2006/relationships/slide" Target="slides/slide264.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notesMaster" Target="notesMasters/notesMaster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slide" Target="slides/slide218.xml"/><Relationship Id="rId228" Type="http://schemas.openxmlformats.org/officeDocument/2006/relationships/slide" Target="slides/slide223.xml"/><Relationship Id="rId244" Type="http://schemas.openxmlformats.org/officeDocument/2006/relationships/slide" Target="slides/slide239.xml"/><Relationship Id="rId249" Type="http://schemas.openxmlformats.org/officeDocument/2006/relationships/slide" Target="slides/slide24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260" Type="http://schemas.openxmlformats.org/officeDocument/2006/relationships/slide" Target="slides/slide255.xml"/><Relationship Id="rId265" Type="http://schemas.openxmlformats.org/officeDocument/2006/relationships/slide" Target="slides/slide260.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slide" Target="slides/slide213.xml"/><Relationship Id="rId234" Type="http://schemas.openxmlformats.org/officeDocument/2006/relationships/slide" Target="slides/slide229.xml"/><Relationship Id="rId239" Type="http://schemas.openxmlformats.org/officeDocument/2006/relationships/slide" Target="slides/slide234.xml"/><Relationship Id="rId2" Type="http://schemas.openxmlformats.org/officeDocument/2006/relationships/slideMaster" Target="slideMasters/slideMaster2.xml"/><Relationship Id="rId29" Type="http://schemas.openxmlformats.org/officeDocument/2006/relationships/slide" Target="slides/slide24.xml"/><Relationship Id="rId250" Type="http://schemas.openxmlformats.org/officeDocument/2006/relationships/slide" Target="slides/slide245.xml"/><Relationship Id="rId255" Type="http://schemas.openxmlformats.org/officeDocument/2006/relationships/slide" Target="slides/slide250.xml"/><Relationship Id="rId271" Type="http://schemas.openxmlformats.org/officeDocument/2006/relationships/commentAuthors" Target="commentAuthors.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229" Type="http://schemas.openxmlformats.org/officeDocument/2006/relationships/slide" Target="slides/slide224.xml"/><Relationship Id="rId19" Type="http://schemas.openxmlformats.org/officeDocument/2006/relationships/slide" Target="slides/slide14.xml"/><Relationship Id="rId224" Type="http://schemas.openxmlformats.org/officeDocument/2006/relationships/slide" Target="slides/slide219.xml"/><Relationship Id="rId240" Type="http://schemas.openxmlformats.org/officeDocument/2006/relationships/slide" Target="slides/slide235.xml"/><Relationship Id="rId245" Type="http://schemas.openxmlformats.org/officeDocument/2006/relationships/slide" Target="slides/slide240.xml"/><Relationship Id="rId261" Type="http://schemas.openxmlformats.org/officeDocument/2006/relationships/slide" Target="slides/slide256.xml"/><Relationship Id="rId266" Type="http://schemas.openxmlformats.org/officeDocument/2006/relationships/slide" Target="slides/slide261.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slideMaster" Target="slideMasters/slideMaster3.xml"/><Relationship Id="rId214" Type="http://schemas.openxmlformats.org/officeDocument/2006/relationships/slide" Target="slides/slide209.xml"/><Relationship Id="rId230" Type="http://schemas.openxmlformats.org/officeDocument/2006/relationships/slide" Target="slides/slide225.xml"/><Relationship Id="rId235" Type="http://schemas.openxmlformats.org/officeDocument/2006/relationships/slide" Target="slides/slide230.xml"/><Relationship Id="rId251" Type="http://schemas.openxmlformats.org/officeDocument/2006/relationships/slide" Target="slides/slide246.xml"/><Relationship Id="rId256" Type="http://schemas.openxmlformats.org/officeDocument/2006/relationships/slide" Target="slides/slide25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72"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241" Type="http://schemas.openxmlformats.org/officeDocument/2006/relationships/slide" Target="slides/slide236.xml"/><Relationship Id="rId246" Type="http://schemas.openxmlformats.org/officeDocument/2006/relationships/slide" Target="slides/slide241.xml"/><Relationship Id="rId267" Type="http://schemas.openxmlformats.org/officeDocument/2006/relationships/slide" Target="slides/slide262.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262" Type="http://schemas.openxmlformats.org/officeDocument/2006/relationships/slide" Target="slides/slide257.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viewProps" Target="view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theme" Target="theme/theme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N" dirty="0"/>
              <a:t>bviously, such static prediction works well for programs with a strong bias toward taken or untaken branches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794337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718963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and from there into the registers and into any reservation stations (including store buffers) wait-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for this result. Stores are buffered in the store buffer until both the value to be stored and the store address are available; then the result is written as soon as the memory unit is free.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148</a:t>
            </a:fld>
            <a:endParaRPr lang="en-US" altLang="zh-CN"/>
          </a:p>
        </p:txBody>
      </p:sp>
    </p:spTree>
    <p:extLst>
      <p:ext uri="{BB962C8B-B14F-4D97-AF65-F5344CB8AC3E}">
        <p14:creationId xmlns:p14="http://schemas.microsoft.com/office/powerpoint/2010/main" val="21951913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register file has a field, Qi: </a:t>
            </a:r>
            <a:endParaRPr lang="en-US" dirty="0">
              <a:effectLst/>
            </a:endParaRPr>
          </a:p>
          <a:p>
            <a:r>
              <a:rPr lang="en-US" sz="1200" kern="1200" dirty="0">
                <a:solidFill>
                  <a:schemeClr val="tx1"/>
                </a:solidFill>
                <a:effectLst/>
                <a:latin typeface="Arial" charset="0"/>
                <a:ea typeface="宋体" charset="-122"/>
                <a:cs typeface="+mn-cs"/>
              </a:rPr>
              <a:t>Qi—The number of the reservation station that contains the operation whose result should be stored into this register. If the value of Qi is blank (or 0), no currently active instruction is computing a result destined for this register, </a:t>
            </a:r>
            <a:endParaRPr lang="en-US" dirty="0"/>
          </a:p>
          <a:p>
            <a:r>
              <a:rPr lang="en-US" sz="1200" kern="1200" dirty="0">
                <a:solidFill>
                  <a:schemeClr val="tx1"/>
                </a:solidFill>
                <a:effectLst/>
                <a:latin typeface="Arial" charset="0"/>
                <a:ea typeface="宋体" charset="-122"/>
                <a:cs typeface="+mn-cs"/>
              </a:rPr>
              <a:t>meaning that the value is simply the register contents. </a:t>
            </a:r>
            <a:endParaRPr lang="en-US" dirty="0"/>
          </a:p>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151</a:t>
            </a:fld>
            <a:endParaRPr lang="en-US" altLang="zh-CN"/>
          </a:p>
        </p:txBody>
      </p:sp>
    </p:spTree>
    <p:extLst>
      <p:ext uri="{BB962C8B-B14F-4D97-AF65-F5344CB8AC3E}">
        <p14:creationId xmlns:p14="http://schemas.microsoft.com/office/powerpoint/2010/main" val="4336734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load and store buffers each have a field, A, which holds the result of the </a:t>
            </a:r>
            <a:r>
              <a:rPr lang="en-US" sz="1200" kern="1200" dirty="0" err="1">
                <a:solidFill>
                  <a:schemeClr val="tx1"/>
                </a:solidFill>
                <a:effectLst/>
                <a:latin typeface="Arial" charset="0"/>
                <a:ea typeface="宋体" charset="-122"/>
                <a:cs typeface="+mn-cs"/>
              </a:rPr>
              <a:t>effec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a:t>
            </a:r>
            <a:r>
              <a:rPr lang="en-US" sz="1200" kern="1200" dirty="0">
                <a:solidFill>
                  <a:schemeClr val="tx1"/>
                </a:solidFill>
                <a:effectLst/>
                <a:latin typeface="Arial" charset="0"/>
                <a:ea typeface="宋体" charset="-122"/>
                <a:cs typeface="+mn-cs"/>
              </a:rPr>
              <a:t> address once the first step of execution has been completed.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152</a:t>
            </a:fld>
            <a:endParaRPr lang="en-US" altLang="zh-CN"/>
          </a:p>
        </p:txBody>
      </p:sp>
    </p:spTree>
    <p:extLst>
      <p:ext uri="{BB962C8B-B14F-4D97-AF65-F5344CB8AC3E}">
        <p14:creationId xmlns:p14="http://schemas.microsoft.com/office/powerpoint/2010/main" val="28208886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64054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144657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319168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169755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70497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39441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350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56359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320054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56723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685693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557308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20768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86265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92445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205813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13526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5078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477805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37010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82460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56833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3.13 Steps in the algorithm and what is required for each step. For the issuing instruction, </a:t>
            </a:r>
            <a:r>
              <a:rPr lang="en-US" sz="1200" kern="1200" dirty="0" err="1">
                <a:solidFill>
                  <a:schemeClr val="tx1"/>
                </a:solidFill>
                <a:effectLst/>
                <a:latin typeface="Arial" charset="0"/>
                <a:ea typeface="宋体" charset="-122"/>
                <a:cs typeface="+mn-cs"/>
              </a:rPr>
              <a:t>rd</a:t>
            </a:r>
            <a:r>
              <a:rPr lang="en-US" sz="1200" kern="1200" dirty="0">
                <a:solidFill>
                  <a:schemeClr val="tx1"/>
                </a:solidFill>
                <a:effectLst/>
                <a:latin typeface="Arial" charset="0"/>
                <a:ea typeface="宋体" charset="-122"/>
                <a:cs typeface="+mn-cs"/>
              </a:rPr>
              <a:t> is the des- </a:t>
            </a:r>
            <a:r>
              <a:rPr lang="en-US" sz="1200" kern="1200" dirty="0" err="1">
                <a:solidFill>
                  <a:schemeClr val="tx1"/>
                </a:solidFill>
                <a:effectLst/>
                <a:latin typeface="Arial" charset="0"/>
                <a:ea typeface="宋体" charset="-122"/>
                <a:cs typeface="+mn-cs"/>
              </a:rPr>
              <a:t>tination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rs</a:t>
            </a:r>
            <a:r>
              <a:rPr lang="en-US" sz="1200" kern="1200" dirty="0">
                <a:solidFill>
                  <a:schemeClr val="tx1"/>
                </a:solidFill>
                <a:effectLst/>
                <a:latin typeface="Arial" charset="0"/>
                <a:ea typeface="宋体" charset="-122"/>
                <a:cs typeface="+mn-cs"/>
              </a:rPr>
              <a:t> and rt are the source register numbers, </a:t>
            </a:r>
            <a:r>
              <a:rPr lang="en-US" sz="1200" kern="1200" dirty="0" err="1">
                <a:solidFill>
                  <a:schemeClr val="tx1"/>
                </a:solidFill>
                <a:effectLst/>
                <a:latin typeface="Arial" charset="0"/>
                <a:ea typeface="宋体" charset="-122"/>
                <a:cs typeface="+mn-cs"/>
              </a:rPr>
              <a:t>imm</a:t>
            </a:r>
            <a:r>
              <a:rPr lang="en-US" sz="1200" kern="1200" dirty="0">
                <a:solidFill>
                  <a:schemeClr val="tx1"/>
                </a:solidFill>
                <a:effectLst/>
                <a:latin typeface="Arial" charset="0"/>
                <a:ea typeface="宋体" charset="-122"/>
                <a:cs typeface="+mn-cs"/>
              </a:rPr>
              <a:t> is the sign-extended immediate field, and r is the </a:t>
            </a:r>
            <a:r>
              <a:rPr lang="en-US" sz="1200" kern="1200" dirty="0" err="1">
                <a:solidFill>
                  <a:schemeClr val="tx1"/>
                </a:solidFill>
                <a:effectLst/>
                <a:latin typeface="Arial" charset="0"/>
                <a:ea typeface="宋体" charset="-122"/>
                <a:cs typeface="+mn-cs"/>
              </a:rPr>
              <a:t>reser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vation</a:t>
            </a:r>
            <a:r>
              <a:rPr lang="en-US" sz="1200" kern="1200" dirty="0">
                <a:solidFill>
                  <a:schemeClr val="tx1"/>
                </a:solidFill>
                <a:effectLst/>
                <a:latin typeface="Arial" charset="0"/>
                <a:ea typeface="宋体" charset="-122"/>
                <a:cs typeface="+mn-cs"/>
              </a:rPr>
              <a:t> station or buffer that the instruction is assigned to. RS is the reservation station data structure. The value returned by an FP unit or by the load unit is called result. </a:t>
            </a:r>
            <a:r>
              <a:rPr lang="en-US" sz="1200" kern="1200" dirty="0" err="1">
                <a:solidFill>
                  <a:schemeClr val="tx1"/>
                </a:solidFill>
                <a:effectLst/>
                <a:latin typeface="Arial" charset="0"/>
                <a:ea typeface="宋体" charset="-122"/>
                <a:cs typeface="+mn-cs"/>
              </a:rPr>
              <a:t>RegisterStat</a:t>
            </a:r>
            <a:r>
              <a:rPr lang="en-US" sz="1200" kern="1200" dirty="0">
                <a:solidFill>
                  <a:schemeClr val="tx1"/>
                </a:solidFill>
                <a:effectLst/>
                <a:latin typeface="Arial" charset="0"/>
                <a:ea typeface="宋体" charset="-122"/>
                <a:cs typeface="+mn-cs"/>
              </a:rPr>
              <a:t> is the register status data structure (not the register file, which is Regs[]). When an instruction is issued, the destination register has its Qi field set to the number of the buffer or reservation station to which the instruction is issued. If the operands are available in the registers, they are stored in the V fields. Otherwise, the Q fields are set to indicate the reservation station that will produce the values needed as source operands. The instruction waits at the reservation station until both its operands are available, indicated by zero in the Q fields. The Q fields are set to zero either when this instruction is issued or when an instruction on which this instruction depends completes and does its write back. When an instruction has finished execution and the CDB is available, it can do its write back. All the buffers, registers, and reservation stations whose values of </a:t>
            </a:r>
            <a:r>
              <a:rPr lang="en-US" sz="1200" kern="1200" dirty="0" err="1">
                <a:solidFill>
                  <a:schemeClr val="tx1"/>
                </a:solidFill>
                <a:effectLst/>
                <a:latin typeface="Arial" charset="0"/>
                <a:ea typeface="宋体" charset="-122"/>
                <a:cs typeface="+mn-cs"/>
              </a:rPr>
              <a:t>Qj</a:t>
            </a:r>
            <a:r>
              <a:rPr lang="en-US" sz="1200" kern="1200" dirty="0">
                <a:solidFill>
                  <a:schemeClr val="tx1"/>
                </a:solidFill>
                <a:effectLst/>
                <a:latin typeface="Arial" charset="0"/>
                <a:ea typeface="宋体" charset="-122"/>
                <a:cs typeface="+mn-cs"/>
              </a:rPr>
              <a:t> or </a:t>
            </a:r>
            <a:r>
              <a:rPr lang="en-US" sz="1200" kern="1200" dirty="0" err="1">
                <a:solidFill>
                  <a:schemeClr val="tx1"/>
                </a:solidFill>
                <a:effectLst/>
                <a:latin typeface="Arial" charset="0"/>
                <a:ea typeface="宋体" charset="-122"/>
                <a:cs typeface="+mn-cs"/>
              </a:rPr>
              <a:t>Qk</a:t>
            </a:r>
            <a:r>
              <a:rPr lang="en-US" sz="1200" kern="1200" dirty="0">
                <a:solidFill>
                  <a:schemeClr val="tx1"/>
                </a:solidFill>
                <a:effectLst/>
                <a:latin typeface="Arial" charset="0"/>
                <a:ea typeface="宋体" charset="-122"/>
                <a:cs typeface="+mn-cs"/>
              </a:rPr>
              <a:t> are the same as the completing reservation station update their values from the CDB and mark the Q fields to indicate that values have been received. Thus the CDB can broadcast its result to many destinations in a single clock cycle, and if the waiting instructions have their operands, they can all begin execution on the next clock cycle. Loads go through two steps in execute, and stores perform slightly differently during Write Result, where they may have to wait for the value to store. Remember that, to preserve exception </a:t>
            </a:r>
            <a:r>
              <a:rPr lang="en-US" sz="1200" kern="1200" dirty="0" err="1">
                <a:solidFill>
                  <a:schemeClr val="tx1"/>
                </a:solidFill>
                <a:effectLst/>
                <a:latin typeface="Arial" charset="0"/>
                <a:ea typeface="宋体" charset="-122"/>
                <a:cs typeface="+mn-cs"/>
              </a:rPr>
              <a:t>behav</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ior</a:t>
            </a:r>
            <a:r>
              <a:rPr lang="en-US" sz="1200" kern="1200" dirty="0">
                <a:solidFill>
                  <a:schemeClr val="tx1"/>
                </a:solidFill>
                <a:effectLst/>
                <a:latin typeface="Arial" charset="0"/>
                <a:ea typeface="宋体" charset="-122"/>
                <a:cs typeface="+mn-cs"/>
              </a:rPr>
              <a:t>, instructions should not be allowed to execute if a branch that is earlier in program order has not yet completed. Because no concept of program order is maintained after the issue stage, this restriction is usually implemented by preventing any instruction from leaving the issue step if there is a pending branch already in the pipeline. In Section 3.6, we will see how speculation support removes this restriction.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174</a:t>
            </a:fld>
            <a:endParaRPr lang="en-US" altLang="zh-CN"/>
          </a:p>
        </p:txBody>
      </p:sp>
    </p:spTree>
    <p:extLst>
      <p:ext uri="{BB962C8B-B14F-4D97-AF65-F5344CB8AC3E}">
        <p14:creationId xmlns:p14="http://schemas.microsoft.com/office/powerpoint/2010/main" val="27696853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understand the full power of eliminating WAW and WAR hazards through dynamic renaming of registers, we must look at a loop. Consider the following sim- </a:t>
            </a:r>
            <a:r>
              <a:rPr lang="en-US" sz="1200" kern="1200" dirty="0" err="1">
                <a:solidFill>
                  <a:schemeClr val="tx1"/>
                </a:solidFill>
                <a:effectLst/>
                <a:latin typeface="Arial" charset="0"/>
                <a:ea typeface="宋体" charset="-122"/>
                <a:cs typeface="+mn-cs"/>
              </a:rPr>
              <a:t>ple</a:t>
            </a:r>
            <a:r>
              <a:rPr lang="en-US" sz="1200" kern="1200" dirty="0">
                <a:solidFill>
                  <a:schemeClr val="tx1"/>
                </a:solidFill>
                <a:effectLst/>
                <a:latin typeface="Arial" charset="0"/>
                <a:ea typeface="宋体" charset="-122"/>
                <a:cs typeface="+mn-cs"/>
              </a:rPr>
              <a:t> sequence for multiplying the elements of an array by a scalar in f2: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we predict that branches are taken, using reservation stations will allow multiple executions of this loop to proceed at once. This advantage is gained without changing the code—in effect, the loop is unrolled dynamically by the hard- ware using the reservation stations obtained by renaming to act as additional registers.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have issued all the instructions in two successive iterations of the loop, but none of the floating-point load/stores or operations have com- </a:t>
            </a:r>
            <a:r>
              <a:rPr lang="en-US" sz="1200" kern="1200" dirty="0" err="1">
                <a:solidFill>
                  <a:schemeClr val="tx1"/>
                </a:solidFill>
                <a:effectLst/>
                <a:latin typeface="Arial" charset="0"/>
                <a:ea typeface="宋体" charset="-122"/>
                <a:cs typeface="+mn-cs"/>
              </a:rPr>
              <a:t>pleted</a:t>
            </a:r>
            <a:r>
              <a:rPr lang="en-US" sz="1200" kern="1200" dirty="0">
                <a:solidFill>
                  <a:schemeClr val="tx1"/>
                </a:solidFill>
                <a:effectLst/>
                <a:latin typeface="Arial" charset="0"/>
                <a:ea typeface="宋体" charset="-122"/>
                <a:cs typeface="+mn-cs"/>
              </a:rPr>
              <a:t>. Figure 3.14 shows reservation stations, register status tables, and load and store buffers at this point.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190</a:t>
            </a:fld>
            <a:endParaRPr lang="en-US" altLang="zh-CN"/>
          </a:p>
        </p:txBody>
      </p:sp>
    </p:spTree>
    <p:extLst>
      <p:ext uri="{BB962C8B-B14F-4D97-AF65-F5344CB8AC3E}">
        <p14:creationId xmlns:p14="http://schemas.microsoft.com/office/powerpoint/2010/main" val="30234637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3.14 Two active iterations of the loop with no instruction yet completed. Entries in the multiplier </a:t>
            </a:r>
            <a:r>
              <a:rPr lang="en-US" sz="1200" kern="1200" dirty="0" err="1">
                <a:solidFill>
                  <a:schemeClr val="tx1"/>
                </a:solidFill>
                <a:effectLst/>
                <a:latin typeface="Arial" charset="0"/>
                <a:ea typeface="宋体" charset="-122"/>
                <a:cs typeface="+mn-cs"/>
              </a:rPr>
              <a:t>reser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vation</a:t>
            </a:r>
            <a:r>
              <a:rPr lang="en-US" sz="1200" kern="1200" dirty="0">
                <a:solidFill>
                  <a:schemeClr val="tx1"/>
                </a:solidFill>
                <a:effectLst/>
                <a:latin typeface="Arial" charset="0"/>
                <a:ea typeface="宋体" charset="-122"/>
                <a:cs typeface="+mn-cs"/>
              </a:rPr>
              <a:t> stations indicate that the outstanding loads are the sources. The store reservation stations indicate that the multiply destination is the source of the value to store. </a:t>
            </a:r>
            <a:endParaRPr lang="en-US" dirty="0"/>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integer ALU operation is ignored, and it is assumed the branch was predicted as taken.) Once the system reaches this state, two copies of the loop could be sustained with a CPI close to 1.0, provided the multiplies could complete in four clock cycles. With a latency of six cycles, additional iterations will need to be processed before the steady state can be reached. This requires more reservation stations to hold instructions that are in execution. As we will see later in this chapter, when extended with multiple issue instructions,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approach can sustain more than one instruction per clock.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91229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192</a:t>
            </a:fld>
            <a:endParaRPr lang="en-US" altLang="zh-CN"/>
          </a:p>
        </p:txBody>
      </p:sp>
    </p:spTree>
    <p:extLst>
      <p:ext uri="{BB962C8B-B14F-4D97-AF65-F5344CB8AC3E}">
        <p14:creationId xmlns:p14="http://schemas.microsoft.com/office/powerpoint/2010/main" val="214268066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9151736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5669472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195</a:t>
            </a:fld>
            <a:endParaRPr lang="en-US" altLang="zh-CN"/>
          </a:p>
        </p:txBody>
      </p:sp>
    </p:spTree>
    <p:extLst>
      <p:ext uri="{BB962C8B-B14F-4D97-AF65-F5344CB8AC3E}">
        <p14:creationId xmlns:p14="http://schemas.microsoft.com/office/powerpoint/2010/main" val="248393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567854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try to exploit more instruction-level parallelism, maintaining control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becomes an increasing burden. Branch prediction reduces the direct stalls attributable to branches, but for a processor executing multiple instructions per clock, just predicting branches accurately may not be sufficient to generate the desired amount of instruction-level parallelism. A wide-issue processor may need to execute a branch every clock cycle to maintain maximum performance. Thus exploiting more parallelism requires that we overcome the limitation of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196</a:t>
            </a:fld>
            <a:endParaRPr lang="en-US" altLang="zh-CN"/>
          </a:p>
        </p:txBody>
      </p:sp>
    </p:spTree>
    <p:extLst>
      <p:ext uri="{BB962C8B-B14F-4D97-AF65-F5344CB8AC3E}">
        <p14:creationId xmlns:p14="http://schemas.microsoft.com/office/powerpoint/2010/main" val="20058019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197</a:t>
            </a:fld>
            <a:endParaRPr lang="en-US" altLang="zh-CN"/>
          </a:p>
        </p:txBody>
      </p:sp>
    </p:spTree>
    <p:extLst>
      <p:ext uri="{BB962C8B-B14F-4D97-AF65-F5344CB8AC3E}">
        <p14:creationId xmlns:p14="http://schemas.microsoft.com/office/powerpoint/2010/main" val="215761952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Overcoming control dependence is done by speculating on the outcome of branches and executing the program as if our guesses are correct. This mech- </a:t>
            </a:r>
            <a:r>
              <a:rPr lang="en-US" sz="1200" kern="1200" dirty="0" err="1">
                <a:solidFill>
                  <a:schemeClr val="tx1"/>
                </a:solidFill>
                <a:effectLst/>
                <a:latin typeface="Arial" charset="0"/>
                <a:ea typeface="宋体" charset="-122"/>
                <a:cs typeface="+mn-cs"/>
              </a:rPr>
              <a:t>anism</a:t>
            </a:r>
            <a:r>
              <a:rPr lang="en-US" sz="1200" kern="1200" dirty="0">
                <a:solidFill>
                  <a:schemeClr val="tx1"/>
                </a:solidFill>
                <a:effectLst/>
                <a:latin typeface="Arial" charset="0"/>
                <a:ea typeface="宋体" charset="-122"/>
                <a:cs typeface="+mn-cs"/>
              </a:rPr>
              <a:t> represents a subtle, but important, extension over branch prediction with dynamic scheduling.</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198</a:t>
            </a:fld>
            <a:endParaRPr lang="en-US" altLang="zh-CN"/>
          </a:p>
        </p:txBody>
      </p:sp>
    </p:spTree>
    <p:extLst>
      <p:ext uri="{BB962C8B-B14F-4D97-AF65-F5344CB8AC3E}">
        <p14:creationId xmlns:p14="http://schemas.microsoft.com/office/powerpoint/2010/main" val="8351154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particular, with speculation, we fetch, issue, and exe- cute instructions, as if our branch predictions are always correct; dynamic scheduling only fetches and issues such instructions. Of course, we need mech- </a:t>
            </a:r>
            <a:r>
              <a:rPr lang="en-US" sz="1200" kern="1200" dirty="0" err="1">
                <a:solidFill>
                  <a:schemeClr val="tx1"/>
                </a:solidFill>
                <a:effectLst/>
                <a:latin typeface="Arial" charset="0"/>
                <a:ea typeface="宋体" charset="-122"/>
                <a:cs typeface="+mn-cs"/>
              </a:rPr>
              <a:t>anisms</a:t>
            </a:r>
            <a:r>
              <a:rPr lang="en-US" sz="1200" kern="1200" dirty="0">
                <a:solidFill>
                  <a:schemeClr val="tx1"/>
                </a:solidFill>
                <a:effectLst/>
                <a:latin typeface="Arial" charset="0"/>
                <a:ea typeface="宋体" charset="-122"/>
                <a:cs typeface="+mn-cs"/>
              </a:rPr>
              <a:t> to handle the situation where the speculation is incorrect. Appendix H discusses a variety of mechanisms for supporting speculation by the compiler. In this section, we explore hardware speculation, which extends the ideas of dynamic scheduling.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199</a:t>
            </a:fld>
            <a:endParaRPr lang="en-US" altLang="zh-CN"/>
          </a:p>
        </p:txBody>
      </p:sp>
    </p:spTree>
    <p:extLst>
      <p:ext uri="{BB962C8B-B14F-4D97-AF65-F5344CB8AC3E}">
        <p14:creationId xmlns:p14="http://schemas.microsoft.com/office/powerpoint/2010/main" val="6315652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Hardware-based speculation combines three key ideas: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dynamic branch prediction to choose which instructions to execute,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speculation to allow the execution of instructions before the control dependences are resolved (with the ability to undo the effects of an incorrectly speculated sequence),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dynamic scheduling to deal with the scheduling of different combinations of basic blocks. (In comparison, dynamic scheduling without speculation only partially overlaps basic blocks because it requires that a branch be resolved before actually executing any instructions in the successor basic block.).</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key idea behind implementing speculation is to allow instructions to exe- cute out of order but to force them to commit in order and to prevent any </a:t>
            </a:r>
            <a:r>
              <a:rPr lang="en-US" sz="1200" kern="1200" dirty="0" err="1">
                <a:solidFill>
                  <a:schemeClr val="tx1"/>
                </a:solidFill>
                <a:effectLst/>
                <a:latin typeface="Arial" charset="0"/>
                <a:ea typeface="宋体" charset="-122"/>
                <a:cs typeface="+mn-cs"/>
              </a:rPr>
              <a:t>irrevo</a:t>
            </a:r>
            <a:r>
              <a:rPr lang="en-US" sz="1200" kern="1200" dirty="0">
                <a:solidFill>
                  <a:schemeClr val="tx1"/>
                </a:solidFill>
                <a:effectLst/>
                <a:latin typeface="Arial" charset="0"/>
                <a:ea typeface="宋体" charset="-122"/>
                <a:cs typeface="+mn-cs"/>
              </a:rPr>
              <a:t>- cable action (such as updating state or taking an exception) until an instruction commits. Therefore, when we add speculation, we need to separate the process of completing execution from instruction commit, because instructions may finish execution considerably before they are ready to commit. Adding this commit phase to the instruction execution sequence requires an additional set of hardware buffers that hold the results of instructions that have finished execution but have not com- mitted. This hardware buffer, which we call the reorder buffer, is also used to pass results among instructions that may be speculated.</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200</a:t>
            </a:fld>
            <a:endParaRPr lang="en-US" altLang="zh-CN"/>
          </a:p>
        </p:txBody>
      </p:sp>
    </p:spTree>
    <p:extLst>
      <p:ext uri="{BB962C8B-B14F-4D97-AF65-F5344CB8AC3E}">
        <p14:creationId xmlns:p14="http://schemas.microsoft.com/office/powerpoint/2010/main" val="12727118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reorder buffer (ROB) provides additional registers in the same way as the reservation stations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extend the register set. The ROB holds the result of an instruction between the time the operation associated with the instruction completes and the time the instruction commits. The ROB therefore is a source of operands for instructions, just as the reservation stations provide operands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The key difference is that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 </a:t>
            </a:r>
            <a:r>
              <a:rPr lang="en-US" sz="1200" kern="1200" dirty="0" err="1">
                <a:solidFill>
                  <a:schemeClr val="tx1"/>
                </a:solidFill>
                <a:effectLst/>
                <a:latin typeface="Arial" charset="0"/>
                <a:ea typeface="宋体" charset="-122"/>
                <a:cs typeface="+mn-cs"/>
              </a:rPr>
              <a:t>rithm</a:t>
            </a:r>
            <a:r>
              <a:rPr lang="en-US" sz="1200" kern="1200" dirty="0">
                <a:solidFill>
                  <a:schemeClr val="tx1"/>
                </a:solidFill>
                <a:effectLst/>
                <a:latin typeface="Arial" charset="0"/>
                <a:ea typeface="宋体" charset="-122"/>
                <a:cs typeface="+mn-cs"/>
              </a:rPr>
              <a:t>, once an instruction writes its result, all subsequently issued instructions will find the result in the register file. With speculation, the register file is not updated until the instruction commits (and we know definitively that the instruction should execute); thus, the ROB supplies operands in the interval between completion of instruction execution and instruction commit. The ROB is similar to the store buffer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we integrate the function of the store buffer into the ROB for simplicity.</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201</a:t>
            </a:fld>
            <a:endParaRPr lang="en-US" altLang="zh-CN"/>
          </a:p>
        </p:txBody>
      </p:sp>
    </p:spTree>
    <p:extLst>
      <p:ext uri="{BB962C8B-B14F-4D97-AF65-F5344CB8AC3E}">
        <p14:creationId xmlns:p14="http://schemas.microsoft.com/office/powerpoint/2010/main" val="32198954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202</a:t>
            </a:fld>
            <a:endParaRPr lang="en-US" altLang="zh-CN"/>
          </a:p>
        </p:txBody>
      </p:sp>
    </p:spTree>
    <p:extLst>
      <p:ext uri="{BB962C8B-B14F-4D97-AF65-F5344CB8AC3E}">
        <p14:creationId xmlns:p14="http://schemas.microsoft.com/office/powerpoint/2010/main" val="388154578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203</a:t>
            </a:fld>
            <a:endParaRPr lang="en-US" altLang="zh-CN"/>
          </a:p>
        </p:txBody>
      </p:sp>
    </p:spTree>
    <p:extLst>
      <p:ext uri="{BB962C8B-B14F-4D97-AF65-F5344CB8AC3E}">
        <p14:creationId xmlns:p14="http://schemas.microsoft.com/office/powerpoint/2010/main" val="336541887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204</a:t>
            </a:fld>
            <a:endParaRPr lang="en-US" altLang="zh-CN"/>
          </a:p>
        </p:txBody>
      </p:sp>
    </p:spTree>
    <p:extLst>
      <p:ext uri="{BB962C8B-B14F-4D97-AF65-F5344CB8AC3E}">
        <p14:creationId xmlns:p14="http://schemas.microsoft.com/office/powerpoint/2010/main" val="398442193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ROB subsumes the store buffers. Stores still execute in two steps, but the second step is performed by instruction commit. Although the renaming function of the reservation stations is replaced by the ROB, we still need a place to buffer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ations</a:t>
            </a:r>
            <a:r>
              <a:rPr lang="en-US" sz="1200" kern="1200" dirty="0">
                <a:solidFill>
                  <a:schemeClr val="tx1"/>
                </a:solidFill>
                <a:effectLst/>
                <a:latin typeface="Arial" charset="0"/>
                <a:ea typeface="宋体" charset="-122"/>
                <a:cs typeface="+mn-cs"/>
              </a:rPr>
              <a:t> (and operands) between the time they issue and the time they begin execution. This function is still provided by the reservation stations. Because every instruction has a position in the ROB until it commits, we tag a result using the ROB entry number rather than using the reservation station number. This tagging requires that the ROB assigned for an instruction must be tracked in the reservation station. Later in this sec-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we will explore an alternative implementation that uses extra registers for </a:t>
            </a:r>
            <a:r>
              <a:rPr lang="en-US" sz="1200" kern="1200" dirty="0" err="1">
                <a:solidFill>
                  <a:schemeClr val="tx1"/>
                </a:solidFill>
                <a:effectLst/>
                <a:latin typeface="Arial" charset="0"/>
                <a:ea typeface="宋体" charset="-122"/>
                <a:cs typeface="+mn-cs"/>
              </a:rPr>
              <a:t>renam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and a queue that replaces the ROB to decide when instructions can commit.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205</a:t>
            </a:fld>
            <a:endParaRPr lang="en-US" altLang="zh-CN"/>
          </a:p>
        </p:txBody>
      </p:sp>
    </p:spTree>
    <p:extLst>
      <p:ext uri="{BB962C8B-B14F-4D97-AF65-F5344CB8AC3E}">
        <p14:creationId xmlns:p14="http://schemas.microsoft.com/office/powerpoint/2010/main" val="213011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463070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206</a:t>
            </a:fld>
            <a:endParaRPr lang="en-US" altLang="zh-CN"/>
          </a:p>
        </p:txBody>
      </p:sp>
    </p:spTree>
    <p:extLst>
      <p:ext uri="{BB962C8B-B14F-4D97-AF65-F5344CB8AC3E}">
        <p14:creationId xmlns:p14="http://schemas.microsoft.com/office/powerpoint/2010/main" val="2045492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207</a:t>
            </a:fld>
            <a:endParaRPr lang="en-US" altLang="zh-CN"/>
          </a:p>
        </p:txBody>
      </p:sp>
    </p:spTree>
    <p:extLst>
      <p:ext uri="{BB962C8B-B14F-4D97-AF65-F5344CB8AC3E}">
        <p14:creationId xmlns:p14="http://schemas.microsoft.com/office/powerpoint/2010/main" val="120038067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are the four steps involved in instruction execution: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208</a:t>
            </a:fld>
            <a:endParaRPr lang="en-US" altLang="zh-CN"/>
          </a:p>
        </p:txBody>
      </p:sp>
    </p:spTree>
    <p:extLst>
      <p:ext uri="{BB962C8B-B14F-4D97-AF65-F5344CB8AC3E}">
        <p14:creationId xmlns:p14="http://schemas.microsoft.com/office/powerpoint/2010/main" val="237858608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Issue—Get an instruction from the instruction queue. Issue the instruction if there is an empty reservation station and an empty slot in the ROB; send the operands to the reservation station if they are available in either the registers or the ROB. Update the control entries to indicate the buffers are in use. The number of the ROB entry allocated for the result is also sent to the reservation station so that the number can be used to tag the result when it is placed on the CDB. If either all reservations are full or the ROB is full, then the instruction issue is stalled until both have available entries.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209</a:t>
            </a:fld>
            <a:endParaRPr lang="en-US" altLang="zh-CN"/>
          </a:p>
        </p:txBody>
      </p:sp>
    </p:spTree>
    <p:extLst>
      <p:ext uri="{BB962C8B-B14F-4D97-AF65-F5344CB8AC3E}">
        <p14:creationId xmlns:p14="http://schemas.microsoft.com/office/powerpoint/2010/main" val="26532978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Execute—If one or more of the operands is not yet available, monitor the CDB while waiting for the register to be computed. This step checks for RAW </a:t>
            </a:r>
            <a:r>
              <a:rPr lang="en-US" sz="1200" kern="1200" dirty="0" err="1">
                <a:solidFill>
                  <a:schemeClr val="tx1"/>
                </a:solidFill>
                <a:effectLst/>
                <a:latin typeface="Arial" charset="0"/>
                <a:ea typeface="宋体" charset="-122"/>
                <a:cs typeface="+mn-cs"/>
              </a:rPr>
              <a:t>haz</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ards</a:t>
            </a:r>
            <a:r>
              <a:rPr lang="en-US" sz="1200" kern="1200" dirty="0">
                <a:solidFill>
                  <a:schemeClr val="tx1"/>
                </a:solidFill>
                <a:effectLst/>
                <a:latin typeface="Arial" charset="0"/>
                <a:ea typeface="宋体" charset="-122"/>
                <a:cs typeface="+mn-cs"/>
              </a:rPr>
              <a:t>. When both operands are available at a reservation station, execute the operation. Instructions may take multiple clock cycles in this stage, and loads still require two steps in this stage. Stores only need the base register at this step, because execution for a store at this point is only effective address calculation.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210</a:t>
            </a:fld>
            <a:endParaRPr lang="en-US" altLang="zh-CN"/>
          </a:p>
        </p:txBody>
      </p:sp>
    </p:spTree>
    <p:extLst>
      <p:ext uri="{BB962C8B-B14F-4D97-AF65-F5344CB8AC3E}">
        <p14:creationId xmlns:p14="http://schemas.microsoft.com/office/powerpoint/2010/main" val="6576114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211</a:t>
            </a:fld>
            <a:endParaRPr lang="en-US" altLang="zh-CN"/>
          </a:p>
        </p:txBody>
      </p:sp>
    </p:spTree>
    <p:extLst>
      <p:ext uri="{BB962C8B-B14F-4D97-AF65-F5344CB8AC3E}">
        <p14:creationId xmlns:p14="http://schemas.microsoft.com/office/powerpoint/2010/main" val="31212819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212</a:t>
            </a:fld>
            <a:endParaRPr lang="en-US" altLang="zh-CN"/>
          </a:p>
        </p:txBody>
      </p:sp>
    </p:spTree>
    <p:extLst>
      <p:ext uri="{BB962C8B-B14F-4D97-AF65-F5344CB8AC3E}">
        <p14:creationId xmlns:p14="http://schemas.microsoft.com/office/powerpoint/2010/main" val="38049552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213</a:t>
            </a:fld>
            <a:endParaRPr lang="en-US" altLang="zh-CN"/>
          </a:p>
        </p:txBody>
      </p:sp>
    </p:spTree>
    <p:extLst>
      <p:ext uri="{BB962C8B-B14F-4D97-AF65-F5344CB8AC3E}">
        <p14:creationId xmlns:p14="http://schemas.microsoft.com/office/powerpoint/2010/main" val="402111238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214</a:t>
            </a:fld>
            <a:endParaRPr lang="en-US" altLang="zh-CN"/>
          </a:p>
        </p:txBody>
      </p:sp>
    </p:spTree>
    <p:extLst>
      <p:ext uri="{BB962C8B-B14F-4D97-AF65-F5344CB8AC3E}">
        <p14:creationId xmlns:p14="http://schemas.microsoft.com/office/powerpoint/2010/main" val="387418040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215</a:t>
            </a:fld>
            <a:endParaRPr lang="en-US" altLang="zh-CN"/>
          </a:p>
        </p:txBody>
      </p:sp>
    </p:spTree>
    <p:extLst>
      <p:ext uri="{BB962C8B-B14F-4D97-AF65-F5344CB8AC3E}">
        <p14:creationId xmlns:p14="http://schemas.microsoft.com/office/powerpoint/2010/main" val="1794953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dirty="0">
              <a:latin typeface="Arial" panose="020B0604020202020204" pitchFamily="34" charset="0"/>
            </a:endParaRPr>
          </a:p>
          <a:p>
            <a:r>
              <a:rPr lang="en-US" altLang="en-CN" dirty="0">
                <a:latin typeface="Arial" panose="020B0604020202020204" pitchFamily="34" charset="0"/>
              </a:rPr>
              <a:t>Consider a loop branch that branches nine times in a row, then is not taken once. What is the prediction accuracy for this branch, assuming the </a:t>
            </a:r>
            <a:r>
              <a:rPr lang="en-US" altLang="en-CN" dirty="0" err="1">
                <a:latin typeface="Arial" panose="020B0604020202020204" pitchFamily="34" charset="0"/>
              </a:rPr>
              <a:t>predic</a:t>
            </a:r>
            <a:r>
              <a:rPr lang="en-US" altLang="en-CN" dirty="0">
                <a:latin typeface="Arial" panose="020B0604020202020204" pitchFamily="34" charset="0"/>
              </a:rPr>
              <a:t>- </a:t>
            </a:r>
            <a:r>
              <a:rPr lang="en-US" altLang="en-CN" dirty="0" err="1">
                <a:latin typeface="Arial" panose="020B0604020202020204" pitchFamily="34" charset="0"/>
              </a:rPr>
              <a:t>tion</a:t>
            </a:r>
            <a:r>
              <a:rPr lang="en-US" altLang="en-CN" dirty="0">
                <a:latin typeface="Arial" panose="020B0604020202020204" pitchFamily="34" charset="0"/>
              </a:rPr>
              <a:t> bit for this branch remains in the prediction buffer? </a:t>
            </a:r>
          </a:p>
          <a:p>
            <a:endParaRPr lang="en-US" altLang="en-CN" dirty="0">
              <a:latin typeface="Arial" panose="020B0604020202020204" pitchFamily="34" charset="0"/>
            </a:endParaRPr>
          </a:p>
          <a:p>
            <a:r>
              <a:rPr lang="en-US" altLang="en-CN" dirty="0">
                <a:latin typeface="Arial" panose="020B0604020202020204" pitchFamily="34" charset="0"/>
              </a:rPr>
              <a:t>The steady-state prediction behavior will </a:t>
            </a:r>
            <a:r>
              <a:rPr lang="en-US" altLang="en-CN" dirty="0" err="1">
                <a:latin typeface="Arial" panose="020B0604020202020204" pitchFamily="34" charset="0"/>
              </a:rPr>
              <a:t>mispredict</a:t>
            </a:r>
            <a:r>
              <a:rPr lang="en-US" altLang="en-CN" dirty="0">
                <a:latin typeface="Arial" panose="020B0604020202020204" pitchFamily="34" charset="0"/>
              </a:rPr>
              <a:t> on the first and last loop iterations. </a:t>
            </a:r>
            <a:r>
              <a:rPr lang="en-US" altLang="en-CN" dirty="0" err="1">
                <a:latin typeface="Arial" panose="020B0604020202020204" pitchFamily="34" charset="0"/>
              </a:rPr>
              <a:t>Mispredicting</a:t>
            </a:r>
            <a:r>
              <a:rPr lang="en-US" altLang="en-CN" dirty="0">
                <a:latin typeface="Arial" panose="020B0604020202020204" pitchFamily="34" charset="0"/>
              </a:rPr>
              <a:t> the last iteration is inevitable since the prediction bit will say taken: the branch has been taken nine times in a row at that point. The misprediction on the first iteration happens because the bit is flipped on prior execution of the last iteration of the loop, since the branch was not </a:t>
            </a:r>
            <a:r>
              <a:rPr lang="en-US" altLang="en-CN" dirty="0" err="1">
                <a:latin typeface="Arial" panose="020B0604020202020204" pitchFamily="34" charset="0"/>
              </a:rPr>
              <a:t>tak</a:t>
            </a:r>
            <a:r>
              <a:rPr lang="en-US" altLang="en-CN" dirty="0">
                <a:latin typeface="Arial" panose="020B0604020202020204" pitchFamily="34" charset="0"/>
              </a:rPr>
              <a:t>- </a:t>
            </a:r>
            <a:r>
              <a:rPr lang="en-US" altLang="en-CN" dirty="0" err="1">
                <a:latin typeface="Arial" panose="020B0604020202020204" pitchFamily="34" charset="0"/>
              </a:rPr>
              <a:t>en</a:t>
            </a:r>
            <a:r>
              <a:rPr lang="en-US" altLang="en-CN" dirty="0">
                <a:latin typeface="Arial" panose="020B0604020202020204" pitchFamily="34" charset="0"/>
              </a:rPr>
              <a:t> on that exiting iteration. Thus, the prediction accuracy for this branch that is taken 90% of the time is only 80% (two incorrect predictions and eight correct ones).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7292290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840403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102861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88258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65204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55644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95832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39789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75742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3.17 Only the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instructions have committed, although all the others have completed execution. Thus no reservation stations are busy and none are shown. The remaining instructions will be committed as quickly as possible. The first two reorder buffers are empty, but are shown for completeness.</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087471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3.18 Steps in the algorithm and what is required for each step. For the issuing instruction, </a:t>
            </a:r>
            <a:r>
              <a:rPr lang="en-US" sz="1200" kern="1200" dirty="0" err="1">
                <a:solidFill>
                  <a:schemeClr val="tx1"/>
                </a:solidFill>
                <a:effectLst/>
                <a:latin typeface="Arial" charset="0"/>
                <a:ea typeface="宋体" charset="-122"/>
                <a:cs typeface="+mn-cs"/>
              </a:rPr>
              <a:t>rd</a:t>
            </a:r>
            <a:r>
              <a:rPr lang="en-US" sz="1200" kern="1200" dirty="0">
                <a:solidFill>
                  <a:schemeClr val="tx1"/>
                </a:solidFill>
                <a:effectLst/>
                <a:latin typeface="Arial" charset="0"/>
                <a:ea typeface="宋体" charset="-122"/>
                <a:cs typeface="+mn-cs"/>
              </a:rPr>
              <a:t> is the des- </a:t>
            </a:r>
            <a:r>
              <a:rPr lang="en-US" sz="1200" kern="1200" dirty="0" err="1">
                <a:solidFill>
                  <a:schemeClr val="tx1"/>
                </a:solidFill>
                <a:effectLst/>
                <a:latin typeface="Arial" charset="0"/>
                <a:ea typeface="宋体" charset="-122"/>
                <a:cs typeface="+mn-cs"/>
              </a:rPr>
              <a:t>tination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rs</a:t>
            </a:r>
            <a:r>
              <a:rPr lang="en-US" sz="1200" kern="1200" dirty="0">
                <a:solidFill>
                  <a:schemeClr val="tx1"/>
                </a:solidFill>
                <a:effectLst/>
                <a:latin typeface="Arial" charset="0"/>
                <a:ea typeface="宋体" charset="-122"/>
                <a:cs typeface="+mn-cs"/>
              </a:rPr>
              <a:t> and rt are the sources, r is the reservation station allocated, b is the assigned ROB entry, and h is the head entry of the ROB. RS is the reservation station data structure. The value returned by a reservation station is called the result. Register-Stat is the register data structure, Regs represents the actual registers, and ROB is the reorder buffer data structure.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226</a:t>
            </a:fld>
            <a:endParaRPr lang="en-US" altLang="zh-CN"/>
          </a:p>
        </p:txBody>
      </p:sp>
    </p:spTree>
    <p:extLst>
      <p:ext uri="{BB962C8B-B14F-4D97-AF65-F5344CB8AC3E}">
        <p14:creationId xmlns:p14="http://schemas.microsoft.com/office/powerpoint/2010/main" val="13006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9188598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wowowow</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252</a:t>
            </a:fld>
            <a:endParaRPr lang="en-US" altLang="zh-CN"/>
          </a:p>
        </p:txBody>
      </p:sp>
    </p:spTree>
    <p:extLst>
      <p:ext uri="{BB962C8B-B14F-4D97-AF65-F5344CB8AC3E}">
        <p14:creationId xmlns:p14="http://schemas.microsoft.com/office/powerpoint/2010/main" val="25685132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this lecture, we have learned pipelining. It makes faster CPU by starting the execution of one instruction before completing the previous one.</a:t>
            </a:r>
          </a:p>
          <a:p>
            <a:pPr eaLnBrk="1" hangingPunct="1"/>
            <a:r>
              <a:rPr lang="en-US" altLang="zh-CN">
                <a:latin typeface="Arial" panose="020B0604020202020204" pitchFamily="34" charset="0"/>
              </a:rPr>
              <a:t>We learn pipelining principles and implementation through five-stage pipelined RISC.</a:t>
            </a:r>
          </a:p>
          <a:p>
            <a:pPr eaLnBrk="1" hangingPunct="1"/>
            <a:r>
              <a:rPr lang="en-US" altLang="zh-CN">
                <a:latin typeface="Arial" panose="020B0604020202020204" pitchFamily="34" charset="0"/>
              </a:rPr>
              <a:t>We also discuss pipeline hazards that limit ideal pipelining and corresponding solutions.</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3.1 – 3.2)</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256</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a:extLst>
              <a:ext uri="{FF2B5EF4-FFF2-40B4-BE49-F238E27FC236}">
                <a16:creationId xmlns:a16="http://schemas.microsoft.com/office/drawing/2014/main" id="{2B5FF0D0-7608-DD46-A086-DEDBAD5EA82F}"/>
              </a:ext>
            </a:extLst>
          </p:cNvPr>
          <p:cNvSpPr>
            <a:spLocks noGrp="1" noRot="1" noChangeAspect="1" noChangeArrowheads="1" noTextEdit="1"/>
          </p:cNvSpPr>
          <p:nvPr>
            <p:ph type="sldImg"/>
          </p:nvPr>
        </p:nvSpPr>
        <p:spPr>
          <a:ln/>
        </p:spPr>
      </p:sp>
      <p:sp>
        <p:nvSpPr>
          <p:cNvPr id="179202" name="备注占位符 2">
            <a:extLst>
              <a:ext uri="{FF2B5EF4-FFF2-40B4-BE49-F238E27FC236}">
                <a16:creationId xmlns:a16="http://schemas.microsoft.com/office/drawing/2014/main" id="{5B3048BE-7CA0-3C48-BD82-A35B266475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9203" name="灯片编号占位符 3">
            <a:extLst>
              <a:ext uri="{FF2B5EF4-FFF2-40B4-BE49-F238E27FC236}">
                <a16:creationId xmlns:a16="http://schemas.microsoft.com/office/drawing/2014/main" id="{509819F3-C12A-8441-83C1-729E4A9868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388CA5-AB5B-0749-AC84-31000A90B28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2C907AF6-C9AF-DC47-AF8D-8C789FB78A52}"/>
              </a:ext>
            </a:extLst>
          </p:cNvPr>
          <p:cNvSpPr>
            <a:spLocks noGrp="1" noRot="1" noChangeAspect="1" noChangeArrowheads="1" noTextEdit="1"/>
          </p:cNvSpPr>
          <p:nvPr>
            <p:ph type="sldImg"/>
          </p:nvPr>
        </p:nvSpPr>
        <p:spPr>
          <a:ln/>
        </p:spPr>
      </p:sp>
      <p:sp>
        <p:nvSpPr>
          <p:cNvPr id="183298" name="Notes Placeholder 2">
            <a:extLst>
              <a:ext uri="{FF2B5EF4-FFF2-40B4-BE49-F238E27FC236}">
                <a16:creationId xmlns:a16="http://schemas.microsoft.com/office/drawing/2014/main" id="{F37D5E22-A107-5F42-A8F5-525BBB1E86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Speaking of “be in the moment”, I contacted </a:t>
            </a:r>
            <a:r>
              <a:rPr lang="en-US" altLang="en-CN" dirty="0" err="1">
                <a:latin typeface="Arial" panose="020B0604020202020204" pitchFamily="34" charset="0"/>
              </a:rPr>
              <a:t>zyzyzy</a:t>
            </a:r>
            <a:r>
              <a:rPr lang="en-US" altLang="en-CN" dirty="0">
                <a:latin typeface="Arial" panose="020B0604020202020204" pitchFamily="34" charset="0"/>
              </a:rPr>
              <a:t> for their favorite instrumental music for concentration.</a:t>
            </a:r>
          </a:p>
          <a:p>
            <a:r>
              <a:rPr lang="en-US" altLang="en-CN" dirty="0">
                <a:latin typeface="Arial" panose="020B0604020202020204" pitchFamily="34" charset="0"/>
              </a:rPr>
              <a:t>Here’s what they recommended.</a:t>
            </a:r>
          </a:p>
          <a:p>
            <a:r>
              <a:rPr lang="en-US" altLang="en-CN" dirty="0">
                <a:latin typeface="Arial" panose="020B0604020202020204" pitchFamily="34" charset="0"/>
              </a:rPr>
              <a:t>Hope you enjoy, </a:t>
            </a:r>
            <a:r>
              <a:rPr lang="en-US" altLang="en-CN" dirty="0" err="1">
                <a:latin typeface="Arial" panose="020B0604020202020204" pitchFamily="34" charset="0"/>
              </a:rPr>
              <a:t>xixi</a:t>
            </a:r>
            <a:endParaRPr lang="en-CN" altLang="en-CN" dirty="0">
              <a:latin typeface="Arial" panose="020B0604020202020204" pitchFamily="34" charset="0"/>
            </a:endParaRPr>
          </a:p>
        </p:txBody>
      </p:sp>
      <p:sp>
        <p:nvSpPr>
          <p:cNvPr id="183299" name="Slide Number Placeholder 3">
            <a:extLst>
              <a:ext uri="{FF2B5EF4-FFF2-40B4-BE49-F238E27FC236}">
                <a16:creationId xmlns:a16="http://schemas.microsoft.com/office/drawing/2014/main" id="{8D57A8B9-ED8A-7341-8E97-B90F598C5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324C5-7515-8D4C-A25E-F021663AC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2C907AF6-C9AF-DC47-AF8D-8C789FB78A52}"/>
              </a:ext>
            </a:extLst>
          </p:cNvPr>
          <p:cNvSpPr>
            <a:spLocks noGrp="1" noRot="1" noChangeAspect="1" noChangeArrowheads="1" noTextEdit="1"/>
          </p:cNvSpPr>
          <p:nvPr>
            <p:ph type="sldImg"/>
          </p:nvPr>
        </p:nvSpPr>
        <p:spPr>
          <a:ln/>
        </p:spPr>
      </p:sp>
      <p:sp>
        <p:nvSpPr>
          <p:cNvPr id="183298" name="Notes Placeholder 2">
            <a:extLst>
              <a:ext uri="{FF2B5EF4-FFF2-40B4-BE49-F238E27FC236}">
                <a16:creationId xmlns:a16="http://schemas.microsoft.com/office/drawing/2014/main" id="{F37D5E22-A107-5F42-A8F5-525BBB1E86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Speaking of “be in the moment”, I contacted </a:t>
            </a:r>
            <a:r>
              <a:rPr lang="en-US" altLang="en-CN" dirty="0" err="1">
                <a:latin typeface="Arial" panose="020B0604020202020204" pitchFamily="34" charset="0"/>
              </a:rPr>
              <a:t>zyzy</a:t>
            </a:r>
            <a:r>
              <a:rPr lang="zh-CN" altLang="en-US" dirty="0">
                <a:latin typeface="Arial" panose="020B0604020202020204" pitchFamily="34" charset="0"/>
              </a:rPr>
              <a:t> </a:t>
            </a:r>
            <a:r>
              <a:rPr lang="en-US" altLang="zh-CN" dirty="0">
                <a:latin typeface="Arial" panose="020B0604020202020204" pitchFamily="34" charset="0"/>
              </a:rPr>
              <a:t>OF</a:t>
            </a:r>
            <a:r>
              <a:rPr lang="zh-CN" altLang="en-US" dirty="0">
                <a:latin typeface="Arial" panose="020B0604020202020204" pitchFamily="34" charset="0"/>
              </a:rPr>
              <a:t> </a:t>
            </a:r>
            <a:r>
              <a:rPr lang="en-US" altLang="zh-CN" dirty="0">
                <a:latin typeface="Arial" panose="020B0604020202020204" pitchFamily="34" charset="0"/>
              </a:rPr>
              <a:t>OUR CLASS</a:t>
            </a:r>
            <a:r>
              <a:rPr lang="en-US" altLang="en-CN" dirty="0">
                <a:latin typeface="Arial" panose="020B0604020202020204" pitchFamily="34" charset="0"/>
              </a:rPr>
              <a:t> for their favorite instrumental music for concentration.</a:t>
            </a:r>
          </a:p>
          <a:p>
            <a:r>
              <a:rPr lang="en-US" altLang="en-CN" dirty="0">
                <a:latin typeface="Arial" panose="020B0604020202020204" pitchFamily="34" charset="0"/>
              </a:rPr>
              <a:t>Here’s what they recommended.</a:t>
            </a:r>
          </a:p>
          <a:p>
            <a:r>
              <a:rPr lang="en-US" altLang="en-CN" dirty="0">
                <a:latin typeface="Arial" panose="020B0604020202020204" pitchFamily="34" charset="0"/>
              </a:rPr>
              <a:t>Hope you enjoy, </a:t>
            </a:r>
            <a:r>
              <a:rPr lang="en-US" altLang="en-CN" dirty="0" err="1">
                <a:latin typeface="Arial" panose="020B0604020202020204" pitchFamily="34" charset="0"/>
              </a:rPr>
              <a:t>xixi</a:t>
            </a:r>
            <a:endParaRPr lang="en-CN" altLang="en-CN" dirty="0">
              <a:latin typeface="Arial" panose="020B0604020202020204" pitchFamily="34" charset="0"/>
            </a:endParaRPr>
          </a:p>
        </p:txBody>
      </p:sp>
      <p:sp>
        <p:nvSpPr>
          <p:cNvPr id="183299" name="Slide Number Placeholder 3">
            <a:extLst>
              <a:ext uri="{FF2B5EF4-FFF2-40B4-BE49-F238E27FC236}">
                <a16:creationId xmlns:a16="http://schemas.microsoft.com/office/drawing/2014/main" id="{8D57A8B9-ED8A-7341-8E97-B90F598C5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324C5-7515-8D4C-A25E-F021663AC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709251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94FBF190-3315-DF4A-9E7B-6E5F201E07B2}"/>
              </a:ext>
            </a:extLst>
          </p:cNvPr>
          <p:cNvSpPr>
            <a:spLocks noGrp="1" noRot="1" noChangeAspect="1" noChangeArrowheads="1" noTextEdit="1"/>
          </p:cNvSpPr>
          <p:nvPr>
            <p:ph type="sldImg"/>
          </p:nvPr>
        </p:nvSpPr>
        <p:spPr>
          <a:ln/>
        </p:spPr>
      </p:sp>
      <p:sp>
        <p:nvSpPr>
          <p:cNvPr id="185346" name="Notes Placeholder 2">
            <a:extLst>
              <a:ext uri="{FF2B5EF4-FFF2-40B4-BE49-F238E27FC236}">
                <a16:creationId xmlns:a16="http://schemas.microsoft.com/office/drawing/2014/main" id="{6707495C-5159-D247-B7F1-6E652C749B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Repeated this piece for days w</a:t>
            </a:r>
            <a:r>
              <a:rPr lang="en-CN" altLang="en-CN" dirty="0">
                <a:latin typeface="Arial" panose="020B0604020202020204" pitchFamily="34" charset="0"/>
              </a:rPr>
              <a:t>hen </a:t>
            </a:r>
            <a:r>
              <a:rPr lang="en-US" altLang="en-CN" dirty="0">
                <a:latin typeface="Arial" panose="020B0604020202020204" pitchFamily="34" charset="0"/>
              </a:rPr>
              <a:t>I</a:t>
            </a:r>
            <a:r>
              <a:rPr lang="en-CN" altLang="en-CN" dirty="0">
                <a:latin typeface="Arial" panose="020B0604020202020204" pitchFamily="34" charset="0"/>
              </a:rPr>
              <a:t> was working with Weixin, Ke, and J</a:t>
            </a:r>
            <a:r>
              <a:rPr lang="en-US" altLang="en-CN" dirty="0" err="1">
                <a:latin typeface="Arial" panose="020B0604020202020204" pitchFamily="34" charset="0"/>
              </a:rPr>
              <a:t>i</a:t>
            </a:r>
            <a:r>
              <a:rPr lang="en-CN" altLang="en-CN" dirty="0">
                <a:latin typeface="Arial" panose="020B0604020202020204" pitchFamily="34" charset="0"/>
              </a:rPr>
              <a:t>nhong to catch up the ddl for our first paper on computer architecture: </a:t>
            </a:r>
            <a:r>
              <a:rPr lang="en-US" altLang="en-CN" dirty="0">
                <a:latin typeface="Arial" panose="020B0604020202020204" pitchFamily="34" charset="0"/>
              </a:rPr>
              <a:t>http://</a:t>
            </a:r>
            <a:r>
              <a:rPr lang="en-US" altLang="en-CN" dirty="0" err="1">
                <a:latin typeface="Arial" panose="020B0604020202020204" pitchFamily="34" charset="0"/>
              </a:rPr>
              <a:t>list.zju.edu.cn</a:t>
            </a:r>
            <a:r>
              <a:rPr lang="en-US" altLang="en-CN" dirty="0">
                <a:latin typeface="Arial" panose="020B0604020202020204" pitchFamily="34" charset="0"/>
              </a:rPr>
              <a:t>/</a:t>
            </a:r>
            <a:r>
              <a:rPr lang="en-US" altLang="en-CN" dirty="0" err="1">
                <a:latin typeface="Arial" panose="020B0604020202020204" pitchFamily="34" charset="0"/>
              </a:rPr>
              <a:t>kaibu</a:t>
            </a:r>
            <a:r>
              <a:rPr lang="en-US" altLang="en-CN" dirty="0">
                <a:latin typeface="Arial" panose="020B0604020202020204" pitchFamily="34" charset="0"/>
              </a:rPr>
              <a:t>/</a:t>
            </a:r>
            <a:r>
              <a:rPr lang="en-US" altLang="en-CN" dirty="0" err="1">
                <a:latin typeface="Arial" panose="020B0604020202020204" pitchFamily="34" charset="0"/>
              </a:rPr>
              <a:t>memcloak.pdf</a:t>
            </a:r>
            <a:endParaRPr lang="en-US" altLang="en-CN" dirty="0">
              <a:latin typeface="Arial" panose="020B0604020202020204" pitchFamily="34" charset="0"/>
            </a:endParaRPr>
          </a:p>
          <a:p>
            <a:r>
              <a:rPr lang="en-US" altLang="en-CN" dirty="0">
                <a:latin typeface="Arial" panose="020B0604020202020204" pitchFamily="34" charset="0"/>
              </a:rPr>
              <a:t>It made me concentrated and inspired.</a:t>
            </a:r>
          </a:p>
        </p:txBody>
      </p:sp>
      <p:sp>
        <p:nvSpPr>
          <p:cNvPr id="185347" name="Slide Number Placeholder 3">
            <a:extLst>
              <a:ext uri="{FF2B5EF4-FFF2-40B4-BE49-F238E27FC236}">
                <a16:creationId xmlns:a16="http://schemas.microsoft.com/office/drawing/2014/main" id="{2087976C-5BE6-B646-8DB8-6471EC199C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A96024-6D7E-B741-80E0-B9AE4AA8A7C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38459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8581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92853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N" dirty="0"/>
              <a:t>bviously, such static prediction works well for programs with a strong bias toward taken or untaken branches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4270111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88379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165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92158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71075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1874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60840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remedy this weakness, 2-bit prediction schemes are often used. In a 2-bit scheme, a prediction must miss twice before it is changed. Figure C.15 shows the finite-state processor for a 2-bit prediction scheme. </a:t>
            </a:r>
            <a:endParaRPr lang="en-US" altLang="en-CN" dirty="0">
              <a:latin typeface="Arial" panose="020B0604020202020204" pitchFamily="34" charset="0"/>
            </a:endParaRP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C.15 The states in a 2-bit prediction scheme. By using 2 bits rather than 1, a branch that strongly favors taken or not taken—as many branches do—will be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less often than with a 1-bit predictor. The 2 bits are used to encode the four states in the system. The 2-bit scheme is actually a specialization of a more general scheme that has an n-bit saturating counter for each entry in the prediction buffer. With an n-</a:t>
            </a:r>
            <a:r>
              <a:rPr lang="en-US" sz="1200" kern="1200" dirty="0" err="1">
                <a:solidFill>
                  <a:schemeClr val="tx1"/>
                </a:solidFill>
                <a:effectLst/>
                <a:latin typeface="Arial" charset="0"/>
                <a:ea typeface="宋体" charset="-122"/>
                <a:cs typeface="+mn-cs"/>
              </a:rPr>
              <a:t>bitcounter</a:t>
            </a:r>
            <a:r>
              <a:rPr lang="en-US" sz="1200" kern="1200" dirty="0">
                <a:solidFill>
                  <a:schemeClr val="tx1"/>
                </a:solidFill>
                <a:effectLst/>
                <a:latin typeface="Arial" charset="0"/>
                <a:ea typeface="宋体" charset="-122"/>
                <a:cs typeface="+mn-cs"/>
              </a:rPr>
              <a:t>, the counter can take on values between 0 and (2^n  - 1): when the counter is greater than or equal to one-half of its maximum value (2^n  - 1), the branch is pre-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as taken; otherwise, it is predicted as untaken. Studies of n-bit predictors have shown that the 2-bit predictors do almost as well, thus most systems rely on 2-bit branch predictors rather than the more general n-bit predictors.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r>
              <a:rPr lang="en-US" altLang="en-CN" dirty="0">
                <a:latin typeface="Arial" panose="020B0604020202020204" pitchFamily="34" charset="0"/>
              </a:rPr>
              <a:t>::</a:t>
            </a:r>
          </a:p>
          <a:p>
            <a:r>
              <a:rPr lang="en-US" altLang="en-CN" dirty="0">
                <a:latin typeface="Arial" panose="020B0604020202020204" pitchFamily="34" charset="0"/>
              </a:rPr>
              <a:t>ideally, the accuracy of the predictor would match the taken branch frequency for these highly regular branches. </a:t>
            </a:r>
          </a:p>
          <a:p>
            <a:endParaRPr lang="en-US" altLang="en-CN" dirty="0">
              <a:latin typeface="Arial" panose="020B0604020202020204" pitchFamily="34" charset="0"/>
            </a:endParaRPr>
          </a:p>
          <a:p>
            <a:r>
              <a:rPr lang="en-US" altLang="en-CN" dirty="0">
                <a:latin typeface="Arial" panose="020B0604020202020204" pitchFamily="34" charset="0"/>
              </a:rPr>
              <a:t>2-bit prediction schemes are often used </a:t>
            </a:r>
          </a:p>
          <a:p>
            <a:endParaRPr lang="en-US" altLang="en-CN" dirty="0">
              <a:latin typeface="Arial" panose="020B0604020202020204" pitchFamily="34" charset="0"/>
            </a:endParaRPr>
          </a:p>
          <a:p>
            <a:r>
              <a:rPr lang="en-US" altLang="en-CN" dirty="0">
                <a:latin typeface="Arial" panose="020B0604020202020204" pitchFamily="34" charset="0"/>
              </a:rPr>
              <a:t>In a 2-bit scheme, a prediction must be wrong twice before it is changed. </a:t>
            </a:r>
          </a:p>
          <a:p>
            <a:endParaRPr lang="en-US" altLang="en-CN" dirty="0">
              <a:latin typeface="Arial" panose="020B0604020202020204" pitchFamily="34" charset="0"/>
            </a:endParaRPr>
          </a:p>
          <a:p>
            <a:r>
              <a:rPr lang="en-US" altLang="en-CN" dirty="0">
                <a:latin typeface="Arial" panose="020B0604020202020204" pitchFamily="34" charset="0"/>
              </a:rPr>
              <a:t>By using 2 bits rather than 1, a branch that strongly favors taken or not taken—as many branches do—will be </a:t>
            </a:r>
            <a:r>
              <a:rPr lang="en-US" altLang="en-CN" dirty="0" err="1">
                <a:latin typeface="Arial" panose="020B0604020202020204" pitchFamily="34" charset="0"/>
              </a:rPr>
              <a:t>mispredicted</a:t>
            </a:r>
            <a:r>
              <a:rPr lang="en-US" altLang="en-CN" dirty="0">
                <a:latin typeface="Arial" panose="020B0604020202020204" pitchFamily="34" charset="0"/>
              </a:rPr>
              <a:t> only once. The 2 bits are used to encode the four states in the system. The two-bit scheme is a general instance of a counter-based predictor, which is incremented when the prediction is accurate and decremented otherwise, and uses the midpoint of its range as the division between taken and not taken.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22743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remedy this weakness, 2-bit prediction schemes are often used. In a 2-bit scheme, a prediction must miss twice before it is changed. Figure C.15 shows the finite-state processor for a 2-bit prediction scheme. </a:t>
            </a:r>
            <a:endParaRPr lang="en-US" altLang="en-CN" dirty="0">
              <a:latin typeface="Arial" panose="020B0604020202020204" pitchFamily="34" charset="0"/>
            </a:endParaRP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C.15 The states in a 2-bit prediction scheme. By using 2 bits rather than 1, a branch that strongly favors taken or not taken—as many branches do—will be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less often than with a 1-bit predictor. The 2 bits are used to encode the four states in the system. The 2-bit scheme is actually a specialization of a more general scheme that has an n-bit saturating counter for each entry in the prediction buffer. With an n-</a:t>
            </a:r>
            <a:r>
              <a:rPr lang="en-US" sz="1200" kern="1200" dirty="0" err="1">
                <a:solidFill>
                  <a:schemeClr val="tx1"/>
                </a:solidFill>
                <a:effectLst/>
                <a:latin typeface="Arial" charset="0"/>
                <a:ea typeface="宋体" charset="-122"/>
                <a:cs typeface="+mn-cs"/>
              </a:rPr>
              <a:t>bitcounter</a:t>
            </a:r>
            <a:r>
              <a:rPr lang="en-US" sz="1200" kern="1200" dirty="0">
                <a:solidFill>
                  <a:schemeClr val="tx1"/>
                </a:solidFill>
                <a:effectLst/>
                <a:latin typeface="Arial" charset="0"/>
                <a:ea typeface="宋体" charset="-122"/>
                <a:cs typeface="+mn-cs"/>
              </a:rPr>
              <a:t>, the counter can take on values between 0 and (2^n  - 1): when the counter is greater than or equal to one-half of its maximum value (2^n  - 1), the branch is pre-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as taken; otherwise, it is predicted as untaken. Studies of n-bit predictors have shown that the 2-bit predictors do almost as well, thus most systems rely on 2-bit branch predictors rather than the more general n-bit predictors.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1620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8091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6342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86456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41792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76754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78778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41243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82745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79224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C.16 Prediction accuracy of a 4096-entry 2-bit prediction buffer for the SPEC89 benchmarks. The misprediction rate for the integer benchmarks (</a:t>
            </a:r>
            <a:r>
              <a:rPr lang="en-US" sz="1200" kern="1200" dirty="0" err="1">
                <a:solidFill>
                  <a:schemeClr val="tx1"/>
                </a:solidFill>
                <a:effectLst/>
                <a:latin typeface="Arial" charset="0"/>
                <a:ea typeface="宋体" charset="-122"/>
                <a:cs typeface="+mn-cs"/>
              </a:rPr>
              <a:t>gcc</a:t>
            </a:r>
            <a:r>
              <a:rPr lang="en-US" sz="1200" kern="1200" dirty="0">
                <a:solidFill>
                  <a:schemeClr val="tx1"/>
                </a:solidFill>
                <a:effectLst/>
                <a:latin typeface="Arial" charset="0"/>
                <a:ea typeface="宋体" charset="-122"/>
                <a:cs typeface="+mn-cs"/>
              </a:rPr>
              <a:t>, espresso, </a:t>
            </a:r>
            <a:r>
              <a:rPr lang="en-US" sz="1200" kern="1200" dirty="0" err="1">
                <a:solidFill>
                  <a:schemeClr val="tx1"/>
                </a:solidFill>
                <a:effectLst/>
                <a:latin typeface="Arial" charset="0"/>
                <a:ea typeface="宋体" charset="-122"/>
                <a:cs typeface="+mn-cs"/>
              </a:rPr>
              <a:t>eqntott</a:t>
            </a:r>
            <a:r>
              <a:rPr lang="en-US" sz="1200" kern="1200" dirty="0">
                <a:solidFill>
                  <a:schemeClr val="tx1"/>
                </a:solidFill>
                <a:effectLst/>
                <a:latin typeface="Arial" charset="0"/>
                <a:ea typeface="宋体" charset="-122"/>
                <a:cs typeface="+mn-cs"/>
              </a:rPr>
              <a:t>, and li) is substantially higher (average of 11%) than that for the floating-point programs (average of 4%). Omitting the floating-point kernels (nasa7, matrix300, and </a:t>
            </a:r>
            <a:r>
              <a:rPr lang="en-US" sz="1200" kern="1200" dirty="0" err="1">
                <a:solidFill>
                  <a:schemeClr val="tx1"/>
                </a:solidFill>
                <a:effectLst/>
                <a:latin typeface="Arial" charset="0"/>
                <a:ea typeface="宋体" charset="-122"/>
                <a:cs typeface="+mn-cs"/>
              </a:rPr>
              <a:t>tomcatv</a:t>
            </a:r>
            <a:r>
              <a:rPr lang="en-US" sz="1200" kern="1200" dirty="0">
                <a:solidFill>
                  <a:schemeClr val="tx1"/>
                </a:solidFill>
                <a:effectLst/>
                <a:latin typeface="Arial" charset="0"/>
                <a:ea typeface="宋体" charset="-122"/>
                <a:cs typeface="+mn-cs"/>
              </a:rPr>
              <a:t>) still yields a higher accuracy for the FP benchmarks than for the integer bench- marks. These data, as well as the rest of the data in this section, are taken from a branch- prediction study done using the IBM Power architecture and optimized code for that system. See Pan et al. (1992). Although these data are for an older version of a subset of the SPEC benchmarks, the newer benchmarks are larger and would show slightly worse behavior, especially for the integer benchmarks.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4144935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25055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821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27584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www.nikkei.com</a:t>
            </a:r>
            <a:r>
              <a:rPr lang="en-US" dirty="0"/>
              <a:t>/article/DGXZQOGN235I70T20C21A7000000/</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56</a:t>
            </a:fld>
            <a:endParaRPr lang="en-US" altLang="zh-CN"/>
          </a:p>
        </p:txBody>
      </p:sp>
    </p:spTree>
    <p:extLst>
      <p:ext uri="{BB962C8B-B14F-4D97-AF65-F5344CB8AC3E}">
        <p14:creationId xmlns:p14="http://schemas.microsoft.com/office/powerpoint/2010/main" val="475696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quation to two two</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58</a:t>
            </a:fld>
            <a:endParaRPr lang="en-US" altLang="zh-CN"/>
          </a:p>
        </p:txBody>
      </p:sp>
    </p:spTree>
    <p:extLst>
      <p:ext uri="{BB962C8B-B14F-4D97-AF65-F5344CB8AC3E}">
        <p14:creationId xmlns:p14="http://schemas.microsoft.com/office/powerpoint/2010/main" val="750471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Here is the RISC-V code that we would typically generate for this code frag- </a:t>
            </a:r>
            <a:endParaRPr lang="en-US" dirty="0"/>
          </a:p>
          <a:p>
            <a:r>
              <a:rPr lang="en-US" sz="1200" kern="1200" dirty="0" err="1">
                <a:solidFill>
                  <a:schemeClr val="tx1"/>
                </a:solidFill>
                <a:effectLst/>
                <a:latin typeface="Arial" charset="0"/>
                <a:ea typeface="宋体" charset="-122"/>
                <a:cs typeface="+mn-cs"/>
              </a:rPr>
              <a:t>ment</a:t>
            </a:r>
            <a:r>
              <a:rPr lang="en-US" sz="1200" kern="1200" dirty="0">
                <a:solidFill>
                  <a:schemeClr val="tx1"/>
                </a:solidFill>
                <a:effectLst/>
                <a:latin typeface="Arial" charset="0"/>
                <a:ea typeface="宋体" charset="-122"/>
                <a:cs typeface="+mn-cs"/>
              </a:rPr>
              <a:t> assuming that aa and bb are assigned to registers x1 and x2: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59</a:t>
            </a:fld>
            <a:endParaRPr lang="en-US" altLang="zh-CN"/>
          </a:p>
        </p:txBody>
      </p:sp>
    </p:spTree>
    <p:extLst>
      <p:ext uri="{BB962C8B-B14F-4D97-AF65-F5344CB8AC3E}">
        <p14:creationId xmlns:p14="http://schemas.microsoft.com/office/powerpoint/2010/main" val="1964606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60</a:t>
            </a:fld>
            <a:endParaRPr lang="en-US" altLang="zh-CN"/>
          </a:p>
        </p:txBody>
      </p:sp>
    </p:spTree>
    <p:extLst>
      <p:ext uri="{BB962C8B-B14F-4D97-AF65-F5344CB8AC3E}">
        <p14:creationId xmlns:p14="http://schemas.microsoft.com/office/powerpoint/2010/main" val="200418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61</a:t>
            </a:fld>
            <a:endParaRPr lang="en-US" altLang="zh-CN"/>
          </a:p>
        </p:txBody>
      </p:sp>
    </p:spTree>
    <p:extLst>
      <p:ext uri="{BB962C8B-B14F-4D97-AF65-F5344CB8AC3E}">
        <p14:creationId xmlns:p14="http://schemas.microsoft.com/office/powerpoint/2010/main" val="3241090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62</a:t>
            </a:fld>
            <a:endParaRPr lang="en-US" altLang="zh-CN"/>
          </a:p>
        </p:txBody>
      </p:sp>
    </p:spTree>
    <p:extLst>
      <p:ext uri="{BB962C8B-B14F-4D97-AF65-F5344CB8AC3E}">
        <p14:creationId xmlns:p14="http://schemas.microsoft.com/office/powerpoint/2010/main" val="3117934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65</a:t>
            </a:fld>
            <a:endParaRPr lang="en-US" altLang="zh-CN"/>
          </a:p>
        </p:txBody>
      </p:sp>
    </p:spTree>
    <p:extLst>
      <p:ext uri="{BB962C8B-B14F-4D97-AF65-F5344CB8AC3E}">
        <p14:creationId xmlns:p14="http://schemas.microsoft.com/office/powerpoint/2010/main" val="879973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unified PHT, not branch specific, so need not to track branch-address specifics</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68</a:t>
            </a:fld>
            <a:endParaRPr lang="en-US" altLang="zh-CN"/>
          </a:p>
        </p:txBody>
      </p:sp>
    </p:spTree>
    <p:extLst>
      <p:ext uri="{BB962C8B-B14F-4D97-AF65-F5344CB8AC3E}">
        <p14:creationId xmlns:p14="http://schemas.microsoft.com/office/powerpoint/2010/main" val="3000039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Perhaps the best-known example of a correlating predictor is </a:t>
            </a:r>
            <a:r>
              <a:rPr lang="en-US" sz="1200" kern="1200" dirty="0" err="1">
                <a:solidFill>
                  <a:schemeClr val="tx1"/>
                </a:solidFill>
                <a:effectLst/>
                <a:latin typeface="Arial" charset="0"/>
                <a:ea typeface="宋体" charset="-122"/>
                <a:cs typeface="+mn-cs"/>
              </a:rPr>
              <a:t>McFarling’s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predictor. In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the index is formed by combining the address of the branch and the most recent conditional branch outcomes using an exclusive- OR, which essentially acts as a hash of the branch address and the branch history. The hashed result is used to index a prediction array of 2-bit counters, as shown in Figure 3.4. The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predictor works remarkably well for a simple predictor, and is often used as the baseline for comparison with more sophisticated predictors. Predictors that combine local branch information (i.e., branch-address per se in this case) and global branch history are also called alloyed predictors or hybrid predictors.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70</a:t>
            </a:fld>
            <a:endParaRPr lang="en-US" altLang="zh-CN"/>
          </a:p>
        </p:txBody>
      </p:sp>
    </p:spTree>
    <p:extLst>
      <p:ext uri="{BB962C8B-B14F-4D97-AF65-F5344CB8AC3E}">
        <p14:creationId xmlns:p14="http://schemas.microsoft.com/office/powerpoint/2010/main" val="2290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Perhaps the best-known example of a correlating predictor is </a:t>
            </a:r>
            <a:r>
              <a:rPr lang="en-US" sz="1200" kern="1200" dirty="0" err="1">
                <a:solidFill>
                  <a:schemeClr val="tx1"/>
                </a:solidFill>
                <a:effectLst/>
                <a:latin typeface="Arial" charset="0"/>
                <a:ea typeface="宋体" charset="-122"/>
                <a:cs typeface="+mn-cs"/>
              </a:rPr>
              <a:t>McFarling’s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predictor. In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the index is formed by combining the address of the branch and the most recent conditional branch outcomes using an exclusive- OR, which essentially acts as a hash of the branch address and the branch history. The hashed result is used to index a prediction array of 2-bit counters, as shown in Figure 3.4. The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predictor works remarkably well for a simple predictor, and is often used as the baseline for comparison with more sophisticated predictors. Predictors that combine local branch information and global branch history are also called alloyed predictors or hybrid predictors.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71</a:t>
            </a:fld>
            <a:endParaRPr lang="en-US" altLang="zh-CN"/>
          </a:p>
        </p:txBody>
      </p:sp>
    </p:spTree>
    <p:extLst>
      <p:ext uri="{BB962C8B-B14F-4D97-AF65-F5344CB8AC3E}">
        <p14:creationId xmlns:p14="http://schemas.microsoft.com/office/powerpoint/2010/main" val="1893455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95591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3.5 A tournament predictor using the branch address to index a set of 2-bit selection counters, which choose between a local and a global predictor. In this case, the index to the selector table is the current branch address. The two tables are also 2-bit predictors that are indexed by the global history and branch address, </a:t>
            </a:r>
            <a:r>
              <a:rPr lang="en-US" sz="1200" kern="1200" dirty="0" err="1">
                <a:solidFill>
                  <a:schemeClr val="tx1"/>
                </a:solidFill>
                <a:effectLst/>
                <a:latin typeface="Arial" charset="0"/>
                <a:ea typeface="宋体" charset="-122"/>
                <a:cs typeface="+mn-cs"/>
              </a:rPr>
              <a:t>respec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tively</a:t>
            </a:r>
            <a:r>
              <a:rPr lang="en-US" sz="1200" kern="1200" dirty="0">
                <a:solidFill>
                  <a:schemeClr val="tx1"/>
                </a:solidFill>
                <a:effectLst/>
                <a:latin typeface="Arial" charset="0"/>
                <a:ea typeface="宋体" charset="-122"/>
                <a:cs typeface="+mn-cs"/>
              </a:rPr>
              <a:t>. The selector acts like a 2-bit predictor, changing the preferred predictor for a branch address when two mis- predicts occur in a row. The number of bits of the branch address used to index the selector table and the local predictor table is equal to the length of the global branch history used to index the global prediction table. Note that misprediction is a bit tricky because we need to change both the selector table and either the global or local predictor.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75</a:t>
            </a:fld>
            <a:endParaRPr lang="en-US" altLang="zh-CN"/>
          </a:p>
        </p:txBody>
      </p:sp>
    </p:spTree>
    <p:extLst>
      <p:ext uri="{BB962C8B-B14F-4D97-AF65-F5344CB8AC3E}">
        <p14:creationId xmlns:p14="http://schemas.microsoft.com/office/powerpoint/2010/main" val="2752282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3.5 A tournament predictor using the branch address to index a set of 2-bit selection counters, which choose between a local and a global predictor. In this case, the index to the selector table is the current branch address. The two tables are also 2-bit predictors that are indexed by the global history and branch address, </a:t>
            </a:r>
            <a:r>
              <a:rPr lang="en-US" sz="1200" kern="1200" dirty="0" err="1">
                <a:solidFill>
                  <a:schemeClr val="tx1"/>
                </a:solidFill>
                <a:effectLst/>
                <a:latin typeface="Arial" charset="0"/>
                <a:ea typeface="宋体" charset="-122"/>
                <a:cs typeface="+mn-cs"/>
              </a:rPr>
              <a:t>respec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tively</a:t>
            </a:r>
            <a:r>
              <a:rPr lang="en-US" sz="1200" kern="1200" dirty="0">
                <a:solidFill>
                  <a:schemeClr val="tx1"/>
                </a:solidFill>
                <a:effectLst/>
                <a:latin typeface="Arial" charset="0"/>
                <a:ea typeface="宋体" charset="-122"/>
                <a:cs typeface="+mn-cs"/>
              </a:rPr>
              <a:t>. The selector acts like a 2-bit predictor, changing the preferred predictor for a branch address when two mis- predicts occur in a row. The number of bits of the branch address used to index the selector table and the local predictor table is equal to the length of the global branch history used to index the global prediction table. Note that misprediction is a bit tricky because we need to change both the selector table and either the global or local predictor.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76</a:t>
            </a:fld>
            <a:endParaRPr lang="en-US" altLang="zh-CN"/>
          </a:p>
        </p:txBody>
      </p:sp>
    </p:spTree>
    <p:extLst>
      <p:ext uri="{BB962C8B-B14F-4D97-AF65-F5344CB8AC3E}">
        <p14:creationId xmlns:p14="http://schemas.microsoft.com/office/powerpoint/2010/main" val="1252841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More details about </a:t>
            </a:r>
            <a:r>
              <a:rPr lang="en-US" altLang="en-US" sz="1200" kern="1200" dirty="0">
                <a:solidFill>
                  <a:srgbClr val="00B0F0"/>
                </a:solidFill>
                <a:latin typeface="Arial" charset="0"/>
                <a:ea typeface="宋体" charset="-122"/>
                <a:cs typeface="+mn-cs"/>
              </a:rPr>
              <a:t>Alpha 21264</a:t>
            </a:r>
            <a:r>
              <a:rPr lang="zh-CN" altLang="en-US" sz="1200" kern="1200" dirty="0">
                <a:solidFill>
                  <a:srgbClr val="00B0F0"/>
                </a:solidFill>
                <a:latin typeface="Arial" charset="0"/>
                <a:ea typeface="宋体" charset="-122"/>
                <a:cs typeface="+mn-cs"/>
              </a:rPr>
              <a:t> </a:t>
            </a:r>
            <a:r>
              <a:rPr lang="en-US" altLang="zh-CN" sz="1200" kern="1200" dirty="0">
                <a:solidFill>
                  <a:srgbClr val="00B0F0"/>
                </a:solidFill>
                <a:latin typeface="Arial" charset="0"/>
                <a:ea typeface="宋体" charset="-122"/>
                <a:cs typeface="+mn-cs"/>
              </a:rPr>
              <a:t>Tournament Predictor in http://</a:t>
            </a:r>
            <a:r>
              <a:rPr lang="en-US" altLang="zh-CN" sz="1200" kern="1200" dirty="0" err="1">
                <a:solidFill>
                  <a:srgbClr val="00B0F0"/>
                </a:solidFill>
                <a:latin typeface="Arial" charset="0"/>
                <a:ea typeface="宋体" charset="-122"/>
                <a:cs typeface="+mn-cs"/>
              </a:rPr>
              <a:t>class.ece.iastate.edu</a:t>
            </a:r>
            <a:r>
              <a:rPr lang="en-US" altLang="zh-CN" sz="1200" kern="1200" dirty="0">
                <a:solidFill>
                  <a:srgbClr val="00B0F0"/>
                </a:solidFill>
                <a:latin typeface="Arial" charset="0"/>
                <a:ea typeface="宋体" charset="-122"/>
                <a:cs typeface="+mn-cs"/>
              </a:rPr>
              <a:t>/</a:t>
            </a:r>
            <a:r>
              <a:rPr lang="en-US" altLang="zh-CN" sz="1200" kern="1200" dirty="0" err="1">
                <a:solidFill>
                  <a:srgbClr val="00B0F0"/>
                </a:solidFill>
                <a:latin typeface="Arial" charset="0"/>
                <a:ea typeface="宋体" charset="-122"/>
                <a:cs typeface="+mn-cs"/>
              </a:rPr>
              <a:t>tyagi</a:t>
            </a:r>
            <a:r>
              <a:rPr lang="en-US" altLang="zh-CN" sz="1200" kern="1200" dirty="0">
                <a:solidFill>
                  <a:srgbClr val="00B0F0"/>
                </a:solidFill>
                <a:latin typeface="Arial" charset="0"/>
                <a:ea typeface="宋体" charset="-122"/>
                <a:cs typeface="+mn-cs"/>
              </a:rPr>
              <a:t>/cpre581/lectures/Lecture10.pdf</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200" b="0" i="0" u="none" strike="noStrike" kern="1200" cap="none" spc="0" normalizeH="0" baseline="0" noProof="0" dirty="0">
                <a:ln>
                  <a:noFill/>
                </a:ln>
                <a:solidFill>
                  <a:srgbClr val="00B0F0"/>
                </a:solidFill>
                <a:effectLst/>
                <a:uLnTx/>
                <a:uFillTx/>
                <a:latin typeface="Arial" charset="0"/>
                <a:ea typeface="宋体" charset="-122"/>
                <a:cs typeface="+mn-cs"/>
              </a:rPr>
              <a:t>(not required)</a:t>
            </a:r>
            <a:endParaRPr kumimoji="0" lang="en-US" altLang="en-US" sz="1200" b="0" i="0" u="none" strike="noStrike" kern="1200" cap="none" spc="0" normalizeH="0" baseline="0" noProof="0" dirty="0">
              <a:ln>
                <a:noFill/>
              </a:ln>
              <a:solidFill>
                <a:srgbClr val="00B0F0"/>
              </a:solidFill>
              <a:effectLst/>
              <a:uLnTx/>
              <a:uFillTx/>
              <a:latin typeface="Arial" charset="0"/>
              <a:ea typeface="ＭＳ Ｐゴシック" charset="-128"/>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77</a:t>
            </a:fld>
            <a:endParaRPr lang="en-US" altLang="zh-CN"/>
          </a:p>
        </p:txBody>
      </p:sp>
    </p:spTree>
    <p:extLst>
      <p:ext uri="{BB962C8B-B14F-4D97-AF65-F5344CB8AC3E}">
        <p14:creationId xmlns:p14="http://schemas.microsoft.com/office/powerpoint/2010/main" val="2818532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3.7 A five-component tagged hybrid predictor has five separate prediction tables, indexed by a hash of the branch address and a segment of recent branch history of length 0–4 labeled “h” in this figure. The hash can be as simple as an exclusive-OR, as in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Each predictor is a 2-bit (or possibly 3-bit) predictor. The tags are typically 4–8 bits. The chosen prediction is the one with the longest history where the tags also match.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1365247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prediction for a given branch is the predictor with the longest branch his- tory that also has matching tags. P(0) always matches because it uses no tags and becomes the default prediction if none of P(1) through P(n) match.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82</a:t>
            </a:fld>
            <a:endParaRPr lang="en-US" altLang="zh-CN"/>
          </a:p>
        </p:txBody>
      </p:sp>
    </p:spTree>
    <p:extLst>
      <p:ext uri="{BB962C8B-B14F-4D97-AF65-F5344CB8AC3E}">
        <p14:creationId xmlns:p14="http://schemas.microsoft.com/office/powerpoint/2010/main" val="4253129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tagged hybrid version of this predictor also includes a 2-bit use field in each of the history-indexed predictors. The use field indicates whether a prediction was recently used and therefore likely to be more accurate; the use field can be period-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reset in all entries so that old predictions are cleared. Many more details are involved in implementing this style of predictor, especially how to handle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dictions. The search space for the optimal predictor is also very large because the number of predictors, the exact history used for indexing, and the size of each pre- </a:t>
            </a:r>
            <a:r>
              <a:rPr lang="en-US" sz="1200" kern="1200" dirty="0" err="1">
                <a:solidFill>
                  <a:schemeClr val="tx1"/>
                </a:solidFill>
                <a:effectLst/>
                <a:latin typeface="Arial" charset="0"/>
                <a:ea typeface="宋体" charset="-122"/>
                <a:cs typeface="+mn-cs"/>
              </a:rPr>
              <a:t>dictor</a:t>
            </a:r>
            <a:r>
              <a:rPr lang="en-US" sz="1200" kern="1200" dirty="0">
                <a:solidFill>
                  <a:schemeClr val="tx1"/>
                </a:solidFill>
                <a:effectLst/>
                <a:latin typeface="Arial" charset="0"/>
                <a:ea typeface="宋体" charset="-122"/>
                <a:cs typeface="+mn-cs"/>
              </a:rPr>
              <a:t> are all variable.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83</a:t>
            </a:fld>
            <a:endParaRPr lang="en-US" altLang="zh-CN"/>
          </a:p>
        </p:txBody>
      </p:sp>
    </p:spTree>
    <p:extLst>
      <p:ext uri="{BB962C8B-B14F-4D97-AF65-F5344CB8AC3E}">
        <p14:creationId xmlns:p14="http://schemas.microsoft.com/office/powerpoint/2010/main" val="42481676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Figure3.8 A comparison of the misprediction rate (measured as </a:t>
            </a:r>
            <a:r>
              <a:rPr lang="en-US" sz="1200" kern="1200" dirty="0" err="1">
                <a:solidFill>
                  <a:schemeClr val="tx1"/>
                </a:solidFill>
                <a:effectLst/>
                <a:latin typeface="Arial" charset="0"/>
                <a:ea typeface="宋体" charset="-122"/>
                <a:cs typeface="+mn-cs"/>
              </a:rPr>
              <a:t>mispredicts</a:t>
            </a:r>
            <a:r>
              <a:rPr lang="en-US" sz="1200" kern="1200" dirty="0">
                <a:solidFill>
                  <a:schemeClr val="tx1"/>
                </a:solidFill>
                <a:effectLst/>
                <a:latin typeface="Arial" charset="0"/>
                <a:ea typeface="宋体" charset="-122"/>
                <a:cs typeface="+mn-cs"/>
              </a:rPr>
              <a:t> per 1000 instructions executed) for tagged hybrid versus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Both predictors use the same total number of bits, although tagged hybrid uses some of that storage for tags, while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contains no tags. The benchmarks consist of traces from </a:t>
            </a:r>
            <a:r>
              <a:rPr lang="en-US" sz="1200" kern="1200" dirty="0" err="1">
                <a:solidFill>
                  <a:schemeClr val="tx1"/>
                </a:solidFill>
                <a:effectLst/>
                <a:latin typeface="Arial" charset="0"/>
                <a:ea typeface="宋体" charset="-122"/>
                <a:cs typeface="+mn-cs"/>
              </a:rPr>
              <a:t>SPECfp</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SPECint</a:t>
            </a:r>
            <a:r>
              <a:rPr lang="en-US" sz="1200" kern="1200" dirty="0">
                <a:solidFill>
                  <a:schemeClr val="tx1"/>
                </a:solidFill>
                <a:effectLst/>
                <a:latin typeface="Arial" charset="0"/>
                <a:ea typeface="宋体" charset="-122"/>
                <a:cs typeface="+mn-cs"/>
              </a:rPr>
              <a:t>, a series of multimedia and server benchmarks. The latter two behave more like </a:t>
            </a:r>
            <a:r>
              <a:rPr lang="en-US" sz="1200" kern="1200" dirty="0" err="1">
                <a:solidFill>
                  <a:schemeClr val="tx1"/>
                </a:solidFill>
                <a:effectLst/>
                <a:latin typeface="Arial" charset="0"/>
                <a:ea typeface="宋体" charset="-122"/>
                <a:cs typeface="+mn-cs"/>
              </a:rPr>
              <a:t>SPECint</a:t>
            </a:r>
            <a:r>
              <a:rPr lang="en-US" sz="1200" kern="1200" dirty="0">
                <a:solidFill>
                  <a:schemeClr val="tx1"/>
                </a:solidFill>
                <a:effectLst/>
                <a:latin typeface="Arial" charset="0"/>
                <a:ea typeface="宋体" charset="-122"/>
                <a:cs typeface="+mn-cs"/>
              </a:rPr>
              <a: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84</a:t>
            </a:fld>
            <a:endParaRPr lang="en-US" altLang="zh-CN"/>
          </a:p>
        </p:txBody>
      </p:sp>
    </p:spTree>
    <p:extLst>
      <p:ext uri="{BB962C8B-B14F-4D97-AF65-F5344CB8AC3E}">
        <p14:creationId xmlns:p14="http://schemas.microsoft.com/office/powerpoint/2010/main" val="1186934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89</a:t>
            </a:fld>
            <a:endParaRPr lang="en-US" altLang="zh-CN"/>
          </a:p>
        </p:txBody>
      </p:sp>
    </p:spTree>
    <p:extLst>
      <p:ext uri="{BB962C8B-B14F-4D97-AF65-F5344CB8AC3E}">
        <p14:creationId xmlns:p14="http://schemas.microsoft.com/office/powerpoint/2010/main" val="42363716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90</a:t>
            </a:fld>
            <a:endParaRPr lang="en-US" altLang="zh-CN"/>
          </a:p>
        </p:txBody>
      </p:sp>
    </p:spTree>
    <p:extLst>
      <p:ext uri="{BB962C8B-B14F-4D97-AF65-F5344CB8AC3E}">
        <p14:creationId xmlns:p14="http://schemas.microsoft.com/office/powerpoint/2010/main" val="3842249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91</a:t>
            </a:fld>
            <a:endParaRPr lang="en-US" altLang="zh-CN"/>
          </a:p>
        </p:txBody>
      </p:sp>
    </p:spTree>
    <p:extLst>
      <p:ext uri="{BB962C8B-B14F-4D97-AF65-F5344CB8AC3E}">
        <p14:creationId xmlns:p14="http://schemas.microsoft.com/office/powerpoint/2010/main" val="2501856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52960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92</a:t>
            </a:fld>
            <a:endParaRPr lang="en-US" altLang="zh-CN"/>
          </a:p>
        </p:txBody>
      </p:sp>
    </p:spTree>
    <p:extLst>
      <p:ext uri="{BB962C8B-B14F-4D97-AF65-F5344CB8AC3E}">
        <p14:creationId xmlns:p14="http://schemas.microsoft.com/office/powerpoint/2010/main" val="22790347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93</a:t>
            </a:fld>
            <a:endParaRPr lang="en-US" altLang="zh-CN"/>
          </a:p>
        </p:txBody>
      </p:sp>
    </p:spTree>
    <p:extLst>
      <p:ext uri="{BB962C8B-B14F-4D97-AF65-F5344CB8AC3E}">
        <p14:creationId xmlns:p14="http://schemas.microsoft.com/office/powerpoint/2010/main" val="2240184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explore dynamic scheduling, a technique by which the hard- ware reorders the instruction execution to reduce the stalls while maintaining data flow and exception behavior.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Dynamic scheduling offers several advantages. First, it allows code that was compiled with one pipeline in mind to run efficiently on a different pipeline, eliminating the need to have multiple binaries and recompile for a different microarchitecture. In today’s computing environment, where much of the software is from third parties and distributed in binary form, this advantage is sig- </a:t>
            </a:r>
            <a:r>
              <a:rPr lang="en-US" sz="1200" kern="1200" dirty="0" err="1">
                <a:solidFill>
                  <a:schemeClr val="tx1"/>
                </a:solidFill>
                <a:effectLst/>
                <a:latin typeface="Arial" charset="0"/>
                <a:ea typeface="宋体" charset="-122"/>
                <a:cs typeface="+mn-cs"/>
              </a:rPr>
              <a:t>nificant</a:t>
            </a:r>
            <a:r>
              <a:rPr lang="en-US" sz="1200" kern="1200" dirty="0">
                <a:solidFill>
                  <a:schemeClr val="tx1"/>
                </a:solidFill>
                <a:effectLst/>
                <a:latin typeface="Arial" charset="0"/>
                <a:ea typeface="宋体" charset="-122"/>
                <a:cs typeface="+mn-cs"/>
              </a:rPr>
              <a:t>. Second, it enables handling some cases when dependences are unknown at compile time; for example, they may involve a memory reference or a data- dependent branch, or they may result from a modern programming environment that uses dynamic linking or dispatching. Third, and perhaps most importantly, it allows the processor to tolerate unpredictable delays, such as cache misses, by executing other code while waiting for the miss to resolve.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94</a:t>
            </a:fld>
            <a:endParaRPr lang="en-US" altLang="zh-CN"/>
          </a:p>
        </p:txBody>
      </p:sp>
    </p:spTree>
    <p:extLst>
      <p:ext uri="{BB962C8B-B14F-4D97-AF65-F5344CB8AC3E}">
        <p14:creationId xmlns:p14="http://schemas.microsoft.com/office/powerpoint/2010/main" val="1980934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a:extLst>
              <a:ext uri="{FF2B5EF4-FFF2-40B4-BE49-F238E27FC236}">
                <a16:creationId xmlns:a16="http://schemas.microsoft.com/office/drawing/2014/main" id="{549E432E-AA47-E147-8EDA-1C58CCE4FCB7}"/>
              </a:ext>
            </a:extLst>
          </p:cNvPr>
          <p:cNvSpPr>
            <a:spLocks noGrp="1" noRot="1" noChangeAspect="1" noChangeArrowheads="1" noTextEdit="1"/>
          </p:cNvSpPr>
          <p:nvPr>
            <p:ph type="sldImg"/>
          </p:nvPr>
        </p:nvSpPr>
        <p:spPr>
          <a:ln/>
        </p:spPr>
      </p:sp>
      <p:sp>
        <p:nvSpPr>
          <p:cNvPr id="186370" name="Notes Placeholder 2">
            <a:extLst>
              <a:ext uri="{FF2B5EF4-FFF2-40B4-BE49-F238E27FC236}">
                <a16:creationId xmlns:a16="http://schemas.microsoft.com/office/drawing/2014/main" id="{842902D3-6EBA-2D49-90D6-EFEFC91525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when the next instruction to execute is stalled, other instructions can be issued and executed if they do not depend on any active or stalled instruction. </a:t>
            </a:r>
          </a:p>
          <a:p>
            <a:endParaRPr lang="en-CN" altLang="en-CN">
              <a:latin typeface="Arial" panose="020B0604020202020204" pitchFamily="34" charset="0"/>
            </a:endParaRPr>
          </a:p>
        </p:txBody>
      </p:sp>
      <p:sp>
        <p:nvSpPr>
          <p:cNvPr id="186371" name="Slide Number Placeholder 3">
            <a:extLst>
              <a:ext uri="{FF2B5EF4-FFF2-40B4-BE49-F238E27FC236}">
                <a16:creationId xmlns:a16="http://schemas.microsoft.com/office/drawing/2014/main" id="{4889A7B9-76D6-F04A-A7E7-A46EDB1593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12872D-A77C-794D-AD75-FB9B7A483D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8A079CE1-8B8B-6B49-8A0F-D86B393FCB29}"/>
              </a:ext>
            </a:extLst>
          </p:cNvPr>
          <p:cNvSpPr>
            <a:spLocks noGrp="1" noRot="1" noChangeAspect="1" noChangeArrowheads="1" noTextEdit="1"/>
          </p:cNvSpPr>
          <p:nvPr>
            <p:ph type="sldImg"/>
          </p:nvPr>
        </p:nvSpPr>
        <p:spPr>
          <a:ln/>
        </p:spPr>
      </p:sp>
      <p:sp>
        <p:nvSpPr>
          <p:cNvPr id="187394" name="Notes Placeholder 2">
            <a:extLst>
              <a:ext uri="{FF2B5EF4-FFF2-40B4-BE49-F238E27FC236}">
                <a16:creationId xmlns:a16="http://schemas.microsoft.com/office/drawing/2014/main" id="{E0E1CDE2-8ABD-AD42-86C9-E6892D4641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dirty="0">
                <a:latin typeface="Arial" panose="020B0604020202020204" pitchFamily="34" charset="0"/>
              </a:rPr>
              <a:t>Scoreboard-</a:t>
            </a:r>
            <a:r>
              <a:rPr lang="en-US" altLang="en-CN" i="1" dirty="0" err="1">
                <a:latin typeface="Arial" panose="020B0604020202020204" pitchFamily="34" charset="0"/>
              </a:rPr>
              <a:t>ing</a:t>
            </a:r>
            <a:r>
              <a:rPr lang="en-US" altLang="en-CN" i="1" dirty="0">
                <a:latin typeface="Arial" panose="020B0604020202020204" pitchFamily="34" charset="0"/>
              </a:rPr>
              <a:t> </a:t>
            </a:r>
            <a:r>
              <a:rPr lang="en-US" altLang="en-CN" dirty="0">
                <a:latin typeface="Arial" panose="020B0604020202020204" pitchFamily="34" charset="0"/>
              </a:rPr>
              <a:t>is a technique for allowing instructions to execute out of order when there are sufficient resources and no data dependences; it is named after the CDC 6600 scoreboard, which developed this capability. </a:t>
            </a:r>
          </a:p>
          <a:p>
            <a:endParaRPr lang="en-CN" altLang="en-CN" dirty="0">
              <a:latin typeface="Arial" panose="020B0604020202020204" pitchFamily="34" charset="0"/>
            </a:endParaRPr>
          </a:p>
        </p:txBody>
      </p:sp>
      <p:sp>
        <p:nvSpPr>
          <p:cNvPr id="187395" name="Slide Number Placeholder 3">
            <a:extLst>
              <a:ext uri="{FF2B5EF4-FFF2-40B4-BE49-F238E27FC236}">
                <a16:creationId xmlns:a16="http://schemas.microsoft.com/office/drawing/2014/main" id="{5BDD838A-FEBA-E34B-AD42-FFE8C99C4A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647252-26FF-7942-84DA-89C5C443133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Rj, Rk: how to set if Not Ready?</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100</a:t>
            </a:fld>
            <a:endParaRPr lang="en-US" altLang="zh-CN"/>
          </a:p>
        </p:txBody>
      </p:sp>
    </p:spTree>
    <p:extLst>
      <p:ext uri="{BB962C8B-B14F-4D97-AF65-F5344CB8AC3E}">
        <p14:creationId xmlns:p14="http://schemas.microsoft.com/office/powerpoint/2010/main" val="2137733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5th edition, C.7</a:t>
            </a:r>
          </a:p>
          <a:p>
            <a:endParaRPr lang="en-CN" altLang="en-CN" dirty="0">
              <a:latin typeface="Arial" panose="020B0604020202020204" pitchFamily="34" charset="0"/>
            </a:endParaRPr>
          </a:p>
          <a:p>
            <a:r>
              <a:rPr lang="en-CN" altLang="en-CN" dirty="0">
                <a:latin typeface="Arial" panose="020B0604020202020204" pitchFamily="34" charset="0"/>
              </a:rPr>
              <a:t>MUL.D depends on L.D for F2, so upon L.D completes preparing F2, MUL.D is yet to read it, so its Read Operands stantus is not ready</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Components of the scoreboard. Each instruction that has issued or is pending issue has an entry in the instruction status table.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instruction status table says that: (1) the first L.D has completed and written its result, and (2) the second L.D has completed execution but has not yet written its result. The MUL.D, SUB.D, and DIV.D have all issued but are stalled, waiting for their operands.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ADD.D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because of a structural hazard; it will clear when the SUB.D completes. If an entry in one of these score- board tables is not being used, it is left blank. For example, the </a:t>
            </a:r>
            <a:r>
              <a:rPr lang="en-US" sz="1200" kern="1200" dirty="0" err="1">
                <a:solidFill>
                  <a:schemeClr val="tx1"/>
                </a:solidFill>
                <a:effectLst/>
                <a:latin typeface="Arial" charset="0"/>
                <a:ea typeface="宋体" charset="-122"/>
                <a:cs typeface="+mn-cs"/>
              </a:rPr>
              <a:t>Rk</a:t>
            </a:r>
            <a:r>
              <a:rPr lang="en-US" sz="1200" kern="1200" dirty="0">
                <a:solidFill>
                  <a:schemeClr val="tx1"/>
                </a:solidFill>
                <a:effectLst/>
                <a:latin typeface="Arial" charset="0"/>
                <a:ea typeface="宋体" charset="-122"/>
                <a:cs typeface="+mn-cs"/>
              </a:rPr>
              <a:t> field is not used on a load and the Mult2 unit is unused, hence their fields have no meaning. Also, once an operand has been read, the </a:t>
            </a:r>
            <a:r>
              <a:rPr lang="en-US" sz="1200" kern="1200" dirty="0" err="1">
                <a:solidFill>
                  <a:schemeClr val="tx1"/>
                </a:solidFill>
                <a:effectLst/>
                <a:latin typeface="Arial" charset="0"/>
                <a:ea typeface="宋体" charset="-122"/>
                <a:cs typeface="+mn-cs"/>
              </a:rPr>
              <a:t>Rj</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Rk</a:t>
            </a:r>
            <a:r>
              <a:rPr lang="en-US" sz="1200" kern="1200" dirty="0">
                <a:solidFill>
                  <a:schemeClr val="tx1"/>
                </a:solidFill>
                <a:effectLst/>
                <a:latin typeface="Arial" charset="0"/>
                <a:ea typeface="宋体" charset="-122"/>
                <a:cs typeface="+mn-cs"/>
              </a:rPr>
              <a:t> fields are set to No. Figure C.58 shows why this last step is crucial.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5th edition, C.7</a:t>
            </a:r>
          </a:p>
          <a:p>
            <a:endParaRPr lang="en-CN" altLang="en-CN" dirty="0">
              <a:latin typeface="Arial" panose="020B0604020202020204" pitchFamily="34" charset="0"/>
            </a:endParaRPr>
          </a:p>
          <a:p>
            <a:r>
              <a:rPr lang="en-CN" altLang="en-CN" dirty="0">
                <a:latin typeface="Arial" panose="020B0604020202020204" pitchFamily="34" charset="0"/>
              </a:rPr>
              <a:t>MUL.D depends on L.D for F2, so upon L.D completes preparing F2, MUL.D is yet to read it, so its Read Operands stantus is not ready</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Components of the scoreboard. Each instruction that has issued or is pending issue has an entry in the instruction status table. There is one entry in the functional unit status table for each functional unit. Once an instruction issues, the record of its operands is kept in the functional unit status table. Finally, the register result table indicates which unit will produce each pending result; the number of entries is equal to the number of registers. The instruction status table says that: (1) the first L.D has completed and written its result, and (2) the second L.D has completed execution but has not yet written its result. The MUL.D, SUB.D, and DIV.D have all issued but are stalled, waiting for their operands.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68297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9C0668AD-F056-2D45-A891-DAC49AA14644}"/>
              </a:ext>
            </a:extLst>
          </p:cNvPr>
          <p:cNvSpPr>
            <a:spLocks noGrp="1" noRot="1" noChangeAspect="1" noChangeArrowheads="1" noTextEdit="1"/>
          </p:cNvSpPr>
          <p:nvPr>
            <p:ph type="sldImg"/>
          </p:nvPr>
        </p:nvSpPr>
        <p:spPr>
          <a:ln/>
        </p:spPr>
      </p:sp>
      <p:sp>
        <p:nvSpPr>
          <p:cNvPr id="189442" name="Notes Placeholder 2">
            <a:extLst>
              <a:ext uri="{FF2B5EF4-FFF2-40B4-BE49-F238E27FC236}">
                <a16:creationId xmlns:a16="http://schemas.microsoft.com/office/drawing/2014/main" id="{9D973EFE-E060-7B42-899D-1A43E1DE5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I</a:t>
            </a:r>
            <a:r>
              <a:rPr lang="en-CN" altLang="en-CN" dirty="0">
                <a:latin typeface="Arial" panose="020B0604020202020204" pitchFamily="34" charset="0"/>
              </a:rPr>
              <a:t>ndicate the state of the functional unit</a:t>
            </a:r>
          </a:p>
          <a:p>
            <a:r>
              <a:rPr lang="en-US" altLang="en-CN" dirty="0">
                <a:latin typeface="Arial" panose="020B0604020202020204" pitchFamily="34" charset="0"/>
              </a:rPr>
              <a:t>N</a:t>
            </a:r>
            <a:r>
              <a:rPr lang="en-CN" altLang="en-CN" dirty="0">
                <a:latin typeface="Arial" panose="020B0604020202020204" pitchFamily="34" charset="0"/>
              </a:rPr>
              <a:t>ine fields per functional unit (FU)</a:t>
            </a:r>
          </a:p>
          <a:p>
            <a:endParaRPr lang="en-CN" altLang="en-CN" dirty="0">
              <a:latin typeface="Arial" panose="020B0604020202020204" pitchFamily="34" charset="0"/>
            </a:endParaRPr>
          </a:p>
          <a:p>
            <a:r>
              <a:rPr lang="en-US" altLang="en-CN" dirty="0">
                <a:latin typeface="Arial" panose="020B0604020202020204" pitchFamily="34" charset="0"/>
              </a:rPr>
              <a:t>Busy—Indicates whether the unit is busy or not. </a:t>
            </a:r>
          </a:p>
          <a:p>
            <a:r>
              <a:rPr lang="en-US" altLang="en-CN" dirty="0">
                <a:latin typeface="Arial" panose="020B0604020202020204" pitchFamily="34" charset="0"/>
              </a:rPr>
              <a:t>Op — Operation to perform in the unit (e.g., add or subtract). </a:t>
            </a:r>
          </a:p>
          <a:p>
            <a:r>
              <a:rPr lang="en-US" altLang="en-CN" dirty="0">
                <a:latin typeface="Arial" panose="020B0604020202020204" pitchFamily="34" charset="0"/>
              </a:rPr>
              <a:t>Fi—Destination register. </a:t>
            </a:r>
          </a:p>
          <a:p>
            <a:r>
              <a:rPr lang="en-US" altLang="en-CN" dirty="0">
                <a:latin typeface="Arial" panose="020B0604020202020204" pitchFamily="34" charset="0"/>
              </a:rPr>
              <a:t>Fj, </a:t>
            </a:r>
            <a:r>
              <a:rPr lang="en-US" altLang="en-CN" dirty="0" err="1">
                <a:latin typeface="Arial" panose="020B0604020202020204" pitchFamily="34" charset="0"/>
              </a:rPr>
              <a:t>Fk</a:t>
            </a:r>
            <a:r>
              <a:rPr lang="en-US" altLang="en-CN" dirty="0">
                <a:latin typeface="Arial" panose="020B0604020202020204" pitchFamily="34" charset="0"/>
              </a:rPr>
              <a:t>—Source-register numbers. </a:t>
            </a:r>
          </a:p>
          <a:p>
            <a:r>
              <a:rPr lang="en-US" altLang="en-CN" dirty="0" err="1">
                <a:latin typeface="Arial" panose="020B0604020202020204" pitchFamily="34" charset="0"/>
              </a:rPr>
              <a:t>Qj</a:t>
            </a:r>
            <a:r>
              <a:rPr lang="en-US" altLang="en-CN" dirty="0">
                <a:latin typeface="Arial" panose="020B0604020202020204" pitchFamily="34" charset="0"/>
              </a:rPr>
              <a:t>, </a:t>
            </a:r>
            <a:r>
              <a:rPr lang="en-US" altLang="en-CN" dirty="0" err="1">
                <a:latin typeface="Arial" panose="020B0604020202020204" pitchFamily="34" charset="0"/>
              </a:rPr>
              <a:t>Qk</a:t>
            </a:r>
            <a:r>
              <a:rPr lang="en-US" altLang="en-CN" dirty="0">
                <a:latin typeface="Arial" panose="020B0604020202020204" pitchFamily="34" charset="0"/>
              </a:rPr>
              <a:t>—Functional units producing source registers Fj, </a:t>
            </a:r>
            <a:r>
              <a:rPr lang="en-US" altLang="en-CN" dirty="0" err="1">
                <a:latin typeface="Arial" panose="020B0604020202020204" pitchFamily="34" charset="0"/>
              </a:rPr>
              <a:t>Fk</a:t>
            </a:r>
            <a:r>
              <a:rPr lang="en-US" altLang="en-CN" dirty="0">
                <a:latin typeface="Arial" panose="020B0604020202020204" pitchFamily="34" charset="0"/>
              </a:rPr>
              <a:t>. </a:t>
            </a:r>
          </a:p>
          <a:p>
            <a:r>
              <a:rPr lang="en-US" altLang="en-CN" dirty="0" err="1">
                <a:latin typeface="Arial" panose="020B0604020202020204" pitchFamily="34" charset="0"/>
              </a:rPr>
              <a:t>Rj</a:t>
            </a:r>
            <a:r>
              <a:rPr lang="en-US" altLang="en-CN" dirty="0">
                <a:latin typeface="Arial" panose="020B0604020202020204" pitchFamily="34" charset="0"/>
              </a:rPr>
              <a:t>, </a:t>
            </a:r>
            <a:r>
              <a:rPr lang="en-US" altLang="en-CN" dirty="0" err="1">
                <a:latin typeface="Arial" panose="020B0604020202020204" pitchFamily="34" charset="0"/>
              </a:rPr>
              <a:t>Rk</a:t>
            </a:r>
            <a:r>
              <a:rPr lang="en-US" altLang="en-CN" dirty="0">
                <a:latin typeface="Arial" panose="020B0604020202020204" pitchFamily="34" charset="0"/>
              </a:rPr>
              <a:t>—Flags indicating when Fj, </a:t>
            </a:r>
            <a:r>
              <a:rPr lang="en-US" altLang="en-CN" dirty="0" err="1">
                <a:latin typeface="Arial" panose="020B0604020202020204" pitchFamily="34" charset="0"/>
              </a:rPr>
              <a:t>Fk</a:t>
            </a:r>
            <a:r>
              <a:rPr lang="en-US" altLang="en-CN" dirty="0">
                <a:latin typeface="Arial" panose="020B0604020202020204" pitchFamily="34" charset="0"/>
              </a:rPr>
              <a:t> are ready and not yet read. Set to No after operands are read. </a:t>
            </a:r>
          </a:p>
          <a:p>
            <a:endParaRPr lang="en-US" altLang="en-CN" dirty="0">
              <a:latin typeface="Arial" panose="020B0604020202020204" pitchFamily="34" charset="0"/>
            </a:endParaRPr>
          </a:p>
          <a:p>
            <a:r>
              <a:rPr lang="en-US" sz="1200" kern="1200" dirty="0">
                <a:solidFill>
                  <a:schemeClr val="tx1"/>
                </a:solidFill>
                <a:effectLst/>
                <a:latin typeface="Arial" charset="0"/>
                <a:ea typeface="宋体" charset="-122"/>
                <a:cs typeface="+mn-cs"/>
              </a:rPr>
              <a:t>There is one entry in the functional unit status table for each functional unit. Once an instruction issues, the record of its operands is kept in the functional unit status table. </a:t>
            </a:r>
            <a:endParaRPr lang="en-US" altLang="en-CN" dirty="0">
              <a:latin typeface="Arial" panose="020B0604020202020204" pitchFamily="34" charset="0"/>
            </a:endParaRPr>
          </a:p>
          <a:p>
            <a:endParaRPr lang="en-CN" altLang="en-CN" dirty="0">
              <a:latin typeface="Arial" panose="020B0604020202020204" pitchFamily="34" charset="0"/>
            </a:endParaRPr>
          </a:p>
          <a:p>
            <a:r>
              <a:rPr lang="en-US" sz="1200" kern="1200" dirty="0">
                <a:solidFill>
                  <a:schemeClr val="tx1"/>
                </a:solidFill>
                <a:effectLst/>
                <a:latin typeface="Arial" charset="0"/>
                <a:ea typeface="宋体" charset="-122"/>
                <a:cs typeface="+mn-cs"/>
              </a:rPr>
              <a:t>The functional unit status says that the first multiply unit is waiting for the integer unit, the add unit is waiting for the integer unit, and the divide unit is waiting for the first multiply unit. </a:t>
            </a:r>
            <a:endParaRPr lang="en-CN" altLang="en-CN" dirty="0">
              <a:latin typeface="Arial" panose="020B0604020202020204" pitchFamily="34" charset="0"/>
            </a:endParaRPr>
          </a:p>
          <a:p>
            <a:endParaRPr lang="en-CN" altLang="en-CN" dirty="0">
              <a:latin typeface="Arial" panose="020B0604020202020204" pitchFamily="34" charset="0"/>
            </a:endParaRPr>
          </a:p>
        </p:txBody>
      </p:sp>
      <p:sp>
        <p:nvSpPr>
          <p:cNvPr id="189443" name="Slide Number Placeholder 3">
            <a:extLst>
              <a:ext uri="{FF2B5EF4-FFF2-40B4-BE49-F238E27FC236}">
                <a16:creationId xmlns:a16="http://schemas.microsoft.com/office/drawing/2014/main" id="{BBE60255-148E-2747-B47A-02407CF822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55DBC0-7A8E-9D4C-BE4B-3DDA8D1404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Finally, the register result table indicates which unit will produce each pending result; the number of entries is equal to the number of registers.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111</a:t>
            </a:fld>
            <a:endParaRPr lang="en-US" altLang="zh-CN"/>
          </a:p>
        </p:txBody>
      </p:sp>
    </p:spTree>
    <p:extLst>
      <p:ext uri="{BB962C8B-B14F-4D97-AF65-F5344CB8AC3E}">
        <p14:creationId xmlns:p14="http://schemas.microsoft.com/office/powerpoint/2010/main" val="126028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3195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a:extLst>
              <a:ext uri="{FF2B5EF4-FFF2-40B4-BE49-F238E27FC236}">
                <a16:creationId xmlns:a16="http://schemas.microsoft.com/office/drawing/2014/main" id="{F55C928C-38FE-254B-89D0-61CF4D086397}"/>
              </a:ext>
            </a:extLst>
          </p:cNvPr>
          <p:cNvSpPr>
            <a:spLocks noGrp="1" noRot="1" noChangeAspect="1" noChangeArrowheads="1" noTextEdit="1"/>
          </p:cNvSpPr>
          <p:nvPr>
            <p:ph type="sldImg"/>
          </p:nvPr>
        </p:nvSpPr>
        <p:spPr>
          <a:ln/>
        </p:spPr>
      </p:sp>
      <p:sp>
        <p:nvSpPr>
          <p:cNvPr id="190466" name="Notes Placeholder 2">
            <a:extLst>
              <a:ext uri="{FF2B5EF4-FFF2-40B4-BE49-F238E27FC236}">
                <a16:creationId xmlns:a16="http://schemas.microsoft.com/office/drawing/2014/main" id="{0B0F650E-E8EC-D544-BC25-E7B62F39E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SUB.D</a:t>
            </a:r>
            <a:r>
              <a:rPr lang="zh-CN" altLang="en-US" dirty="0">
                <a:latin typeface="Arial" panose="020B0604020202020204" pitchFamily="34" charset="0"/>
              </a:rPr>
              <a:t> </a:t>
            </a:r>
            <a:r>
              <a:rPr lang="en-US" altLang="zh-CN" dirty="0">
                <a:latin typeface="Arial" panose="020B0604020202020204" pitchFamily="34" charset="0"/>
              </a:rPr>
              <a:t>has also completed to release the Adder functional unit for ADD.D to use.</a:t>
            </a:r>
          </a:p>
          <a:p>
            <a:endParaRPr lang="en-US" altLang="en-CN" dirty="0">
              <a:latin typeface="Arial" panose="020B0604020202020204" pitchFamily="34" charset="0"/>
            </a:endParaRPr>
          </a:p>
          <a:p>
            <a:r>
              <a:rPr lang="en-US" altLang="en-CN" dirty="0">
                <a:latin typeface="Arial" panose="020B0604020202020204" pitchFamily="34" charset="0"/>
              </a:rPr>
              <a:t>The ADD.D has read its operands and is in execution, although it was forced to wait until the SUB.D finished to get the functional unit. ADD.D cannot proceed to write result because of the WAR hazard on F6, which is used by the DIV.D. </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Scoreboard tables just before the </a:t>
            </a:r>
            <a:r>
              <a:rPr lang="en-US" sz="1200" b="1" kern="1200" dirty="0">
                <a:solidFill>
                  <a:schemeClr val="tx1"/>
                </a:solidFill>
                <a:effectLst/>
                <a:latin typeface="Arial" charset="0"/>
                <a:ea typeface="宋体" charset="-122"/>
                <a:cs typeface="+mn-cs"/>
              </a:rPr>
              <a:t>MUL.D </a:t>
            </a:r>
            <a:r>
              <a:rPr lang="en-US" sz="1200" kern="1200" dirty="0">
                <a:solidFill>
                  <a:schemeClr val="tx1"/>
                </a:solidFill>
                <a:effectLst/>
                <a:latin typeface="Arial" charset="0"/>
                <a:ea typeface="宋体" charset="-122"/>
                <a:cs typeface="+mn-cs"/>
              </a:rPr>
              <a:t>goes to write result. The DIV.D has not yet read either of its operands, since it has a dependence on the result of the multiply. The ADD.D has read its operands and is in </a:t>
            </a:r>
            <a:r>
              <a:rPr lang="en-US" sz="1200" kern="1200" dirty="0" err="1">
                <a:solidFill>
                  <a:schemeClr val="tx1"/>
                </a:solidFill>
                <a:effectLst/>
                <a:latin typeface="Arial" charset="0"/>
                <a:ea typeface="宋体" charset="-122"/>
                <a:cs typeface="+mn-cs"/>
              </a:rPr>
              <a:t>execu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although it was forced to wait until the SUB.D finished to get the functional unit. ADD.D cannot proceed to write result because of the WAR hazard on F6, which is used by the DIV.D. The Q fields are only relevant when a functional unit is waiting for another unit. </a:t>
            </a:r>
            <a:endParaRPr lang="en-US" dirty="0"/>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90467" name="Slide Number Placeholder 3">
            <a:extLst>
              <a:ext uri="{FF2B5EF4-FFF2-40B4-BE49-F238E27FC236}">
                <a16:creationId xmlns:a16="http://schemas.microsoft.com/office/drawing/2014/main" id="{26F85470-C174-C74F-9152-69CC87802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46B4C1-8FCB-6E45-AE44-6D7E197E92F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43A49FBB-348D-EE47-97A0-68AFE135F8AD}"/>
              </a:ext>
            </a:extLst>
          </p:cNvPr>
          <p:cNvSpPr>
            <a:spLocks noGrp="1" noRot="1" noChangeAspect="1" noChangeArrowheads="1" noTextEdit="1"/>
          </p:cNvSpPr>
          <p:nvPr>
            <p:ph type="sldImg"/>
          </p:nvPr>
        </p:nvSpPr>
        <p:spPr>
          <a:ln/>
        </p:spPr>
      </p:sp>
      <p:sp>
        <p:nvSpPr>
          <p:cNvPr id="191490" name="Notes Placeholder 2">
            <a:extLst>
              <a:ext uri="{FF2B5EF4-FFF2-40B4-BE49-F238E27FC236}">
                <a16:creationId xmlns:a16="http://schemas.microsoft.com/office/drawing/2014/main" id="{C2751134-5207-9C4F-9822-0660A60873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ADD.D was able to complete as soon as DIV.D passed through read operands and got a copy of F6. Only the DIV.D remains to finish. </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C.57 Scoreboard tables just before the </a:t>
            </a:r>
            <a:r>
              <a:rPr lang="en-US" sz="1200" b="1" kern="1200" dirty="0">
                <a:solidFill>
                  <a:schemeClr val="tx1"/>
                </a:solidFill>
                <a:effectLst/>
                <a:latin typeface="Arial" charset="0"/>
                <a:ea typeface="宋体" charset="-122"/>
                <a:cs typeface="+mn-cs"/>
              </a:rPr>
              <a:t>DIV.D </a:t>
            </a:r>
            <a:r>
              <a:rPr lang="en-US" sz="1200" kern="1200" dirty="0">
                <a:solidFill>
                  <a:schemeClr val="tx1"/>
                </a:solidFill>
                <a:effectLst/>
                <a:latin typeface="Arial" charset="0"/>
                <a:ea typeface="宋体" charset="-122"/>
                <a:cs typeface="+mn-cs"/>
              </a:rPr>
              <a:t>goes to write result. ADD.D was able to complete as soon as DIV.D passed through read operands and got a copy of F6. Only the DIV.D remains to finish. </a:t>
            </a:r>
            <a:endParaRPr lang="en-US" dirty="0"/>
          </a:p>
          <a:p>
            <a:endParaRPr lang="en-US" altLang="en-CN" dirty="0">
              <a:latin typeface="Arial" panose="020B0604020202020204" pitchFamily="34" charset="0"/>
            </a:endParaRPr>
          </a:p>
        </p:txBody>
      </p:sp>
      <p:sp>
        <p:nvSpPr>
          <p:cNvPr id="191491" name="Slide Number Placeholder 3">
            <a:extLst>
              <a:ext uri="{FF2B5EF4-FFF2-40B4-BE49-F238E27FC236}">
                <a16:creationId xmlns:a16="http://schemas.microsoft.com/office/drawing/2014/main" id="{A1BF67A4-1E76-6548-9A69-02154B411B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FBFED5-7D1B-0543-A065-AFAF30B12F3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117</a:t>
            </a:fld>
            <a:endParaRPr lang="en-US" altLang="zh-CN"/>
          </a:p>
        </p:txBody>
      </p:sp>
    </p:spTree>
    <p:extLst>
      <p:ext uri="{BB962C8B-B14F-4D97-AF65-F5344CB8AC3E}">
        <p14:creationId xmlns:p14="http://schemas.microsoft.com/office/powerpoint/2010/main" val="29557508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118</a:t>
            </a:fld>
            <a:endParaRPr lang="en-US" altLang="zh-CN"/>
          </a:p>
        </p:txBody>
      </p:sp>
    </p:spTree>
    <p:extLst>
      <p:ext uri="{BB962C8B-B14F-4D97-AF65-F5344CB8AC3E}">
        <p14:creationId xmlns:p14="http://schemas.microsoft.com/office/powerpoint/2010/main" val="36281260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119</a:t>
            </a:fld>
            <a:endParaRPr lang="en-US" altLang="zh-CN"/>
          </a:p>
        </p:txBody>
      </p:sp>
    </p:spTree>
    <p:extLst>
      <p:ext uri="{BB962C8B-B14F-4D97-AF65-F5344CB8AC3E}">
        <p14:creationId xmlns:p14="http://schemas.microsoft.com/office/powerpoint/2010/main" val="3821780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Load buffers have three functions: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components of the effective address until it is computed,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track outstanding loads that are waiting on the memory,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results of completed loads that are waiting for the CDB.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120</a:t>
            </a:fld>
            <a:endParaRPr lang="en-US" altLang="zh-CN"/>
          </a:p>
        </p:txBody>
      </p:sp>
    </p:spTree>
    <p:extLst>
      <p:ext uri="{BB962C8B-B14F-4D97-AF65-F5344CB8AC3E}">
        <p14:creationId xmlns:p14="http://schemas.microsoft.com/office/powerpoint/2010/main" val="22893139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store buffers have three functions: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components of the effective address until it is computed,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destination memory addresses of outstanding stores that are waiting for the data value to store,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address and value to store until the memory unit is available.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121</a:t>
            </a:fld>
            <a:endParaRPr lang="en-US" altLang="zh-CN"/>
          </a:p>
        </p:txBody>
      </p:sp>
    </p:spTree>
    <p:extLst>
      <p:ext uri="{BB962C8B-B14F-4D97-AF65-F5344CB8AC3E}">
        <p14:creationId xmlns:p14="http://schemas.microsoft.com/office/powerpoint/2010/main" val="21215477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reservation stations include the operation and the actual operands, as well as information used for detecting and resolving hazards.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122</a:t>
            </a:fld>
            <a:endParaRPr lang="en-US" altLang="zh-CN"/>
          </a:p>
        </p:txBody>
      </p:sp>
    </p:spTree>
    <p:extLst>
      <p:ext uri="{BB962C8B-B14F-4D97-AF65-F5344CB8AC3E}">
        <p14:creationId xmlns:p14="http://schemas.microsoft.com/office/powerpoint/2010/main" val="10213809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FP adders implement addition and subtraction, and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FP multipliers do multiplication and division.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123</a:t>
            </a:fld>
            <a:endParaRPr lang="en-US" altLang="zh-CN"/>
          </a:p>
        </p:txBody>
      </p:sp>
    </p:spTree>
    <p:extLst>
      <p:ext uri="{BB962C8B-B14F-4D97-AF65-F5344CB8AC3E}">
        <p14:creationId xmlns:p14="http://schemas.microsoft.com/office/powerpoint/2010/main" val="21282202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for load/store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124</a:t>
            </a:fld>
            <a:endParaRPr lang="en-US" altLang="zh-CN"/>
          </a:p>
        </p:txBody>
      </p:sp>
    </p:spTree>
    <p:extLst>
      <p:ext uri="{BB962C8B-B14F-4D97-AF65-F5344CB8AC3E}">
        <p14:creationId xmlns:p14="http://schemas.microsoft.com/office/powerpoint/2010/main" val="464923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643910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125</a:t>
            </a:fld>
            <a:endParaRPr lang="en-US" altLang="zh-CN"/>
          </a:p>
        </p:txBody>
      </p:sp>
    </p:spTree>
    <p:extLst>
      <p:ext uri="{BB962C8B-B14F-4D97-AF65-F5344CB8AC3E}">
        <p14:creationId xmlns:p14="http://schemas.microsoft.com/office/powerpoint/2010/main" val="31546726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All results from either the FP units or the load unit are put on the CDB, which goes to the FP register file as well as to the reservation stations and store buffers.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126</a:t>
            </a:fld>
            <a:endParaRPr lang="en-US" altLang="zh-CN"/>
          </a:p>
        </p:txBody>
      </p:sp>
    </p:spTree>
    <p:extLst>
      <p:ext uri="{BB962C8B-B14F-4D97-AF65-F5344CB8AC3E}">
        <p14:creationId xmlns:p14="http://schemas.microsoft.com/office/powerpoint/2010/main" val="1122634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RAW hazards are avoided by executing an instruction only when its operands are available, which is exactly what the simpler </a:t>
            </a:r>
            <a:r>
              <a:rPr lang="en-US" sz="1200" kern="1200" dirty="0" err="1">
                <a:solidFill>
                  <a:schemeClr val="tx1"/>
                </a:solidFill>
                <a:effectLst/>
                <a:latin typeface="Arial" charset="0"/>
                <a:ea typeface="宋体" charset="-122"/>
                <a:cs typeface="+mn-cs"/>
              </a:rPr>
              <a:t>scoreboarding</a:t>
            </a:r>
            <a:r>
              <a:rPr lang="en-US" sz="1200" kern="1200" dirty="0">
                <a:solidFill>
                  <a:schemeClr val="tx1"/>
                </a:solidFill>
                <a:effectLst/>
                <a:latin typeface="Arial" charset="0"/>
                <a:ea typeface="宋体" charset="-122"/>
                <a:cs typeface="+mn-cs"/>
              </a:rPr>
              <a:t> approach provides.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WAR and WAW hazards, which arise from name dependences, are eliminated by register renaming. Register renaming eliminates these hazards by renaming all destination registers, including those with a pending read or write for an earlier instruction, so that the out-of-order write does not affect any instructions that depend on an earlier value of an operand.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128</a:t>
            </a:fld>
            <a:endParaRPr lang="en-US" altLang="zh-CN"/>
          </a:p>
        </p:txBody>
      </p:sp>
    </p:spTree>
    <p:extLst>
      <p:ext uri="{BB962C8B-B14F-4D97-AF65-F5344CB8AC3E}">
        <p14:creationId xmlns:p14="http://schemas.microsoft.com/office/powerpoint/2010/main" val="1769915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129</a:t>
            </a:fld>
            <a:endParaRPr lang="en-US" altLang="zh-CN"/>
          </a:p>
        </p:txBody>
      </p:sp>
    </p:spTree>
    <p:extLst>
      <p:ext uri="{BB962C8B-B14F-4D97-AF65-F5344CB8AC3E}">
        <p14:creationId xmlns:p14="http://schemas.microsoft.com/office/powerpoint/2010/main" val="37388809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130</a:t>
            </a:fld>
            <a:endParaRPr lang="en-US" altLang="zh-CN"/>
          </a:p>
        </p:txBody>
      </p:sp>
    </p:spTree>
    <p:extLst>
      <p:ext uri="{BB962C8B-B14F-4D97-AF65-F5344CB8AC3E}">
        <p14:creationId xmlns:p14="http://schemas.microsoft.com/office/powerpoint/2010/main" val="9063183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131</a:t>
            </a:fld>
            <a:endParaRPr lang="en-US" altLang="zh-CN"/>
          </a:p>
        </p:txBody>
      </p:sp>
    </p:spTree>
    <p:extLst>
      <p:ext uri="{BB962C8B-B14F-4D97-AF65-F5344CB8AC3E}">
        <p14:creationId xmlns:p14="http://schemas.microsoft.com/office/powerpoint/2010/main" val="22496311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132</a:t>
            </a:fld>
            <a:endParaRPr lang="en-US" altLang="zh-CN"/>
          </a:p>
        </p:txBody>
      </p:sp>
    </p:spTree>
    <p:extLst>
      <p:ext uri="{BB962C8B-B14F-4D97-AF65-F5344CB8AC3E}">
        <p14:creationId xmlns:p14="http://schemas.microsoft.com/office/powerpoint/2010/main" val="13115207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133</a:t>
            </a:fld>
            <a:endParaRPr lang="en-US" altLang="zh-CN"/>
          </a:p>
        </p:txBody>
      </p:sp>
    </p:spTree>
    <p:extLst>
      <p:ext uri="{BB962C8B-B14F-4D97-AF65-F5344CB8AC3E}">
        <p14:creationId xmlns:p14="http://schemas.microsoft.com/office/powerpoint/2010/main" val="21861098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134</a:t>
            </a:fld>
            <a:endParaRPr lang="en-US" altLang="zh-CN"/>
          </a:p>
        </p:txBody>
      </p:sp>
    </p:spTree>
    <p:extLst>
      <p:ext uri="{BB962C8B-B14F-4D97-AF65-F5344CB8AC3E}">
        <p14:creationId xmlns:p14="http://schemas.microsoft.com/office/powerpoint/2010/main" val="24498485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Chapter 3.9 on Page 234</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136</a:t>
            </a:fld>
            <a:endParaRPr lang="en-US" altLang="zh-CN"/>
          </a:p>
        </p:txBody>
      </p:sp>
    </p:spTree>
    <p:extLst>
      <p:ext uri="{BB962C8B-B14F-4D97-AF65-F5344CB8AC3E}">
        <p14:creationId xmlns:p14="http://schemas.microsoft.com/office/powerpoint/2010/main" val="1574650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762259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With register renaming, deallocating registers is more complex, since before we free up a physical register, we must know that it no longer corresponds to an architectural register and that no further uses of the physical register are outstand-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 physical register corresponds to an architectural register until the </a:t>
            </a:r>
            <a:r>
              <a:rPr lang="en-US" sz="1200" kern="1200" dirty="0" err="1">
                <a:solidFill>
                  <a:schemeClr val="tx1"/>
                </a:solidFill>
                <a:effectLst/>
                <a:latin typeface="Arial" charset="0"/>
                <a:ea typeface="宋体" charset="-122"/>
                <a:cs typeface="+mn-cs"/>
              </a:rPr>
              <a:t>architec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tural</a:t>
            </a:r>
            <a:r>
              <a:rPr lang="en-US" sz="1200" kern="1200" dirty="0">
                <a:solidFill>
                  <a:schemeClr val="tx1"/>
                </a:solidFill>
                <a:effectLst/>
                <a:latin typeface="Arial" charset="0"/>
                <a:ea typeface="宋体" charset="-122"/>
                <a:cs typeface="+mn-cs"/>
              </a:rPr>
              <a:t> register is rewritten, causing the renaming table to point elsewhere. That is, if no renaming entry points to a particular physical register, then it no longer </a:t>
            </a:r>
            <a:r>
              <a:rPr lang="en-US" sz="1200" kern="1200" dirty="0" err="1">
                <a:solidFill>
                  <a:schemeClr val="tx1"/>
                </a:solidFill>
                <a:effectLst/>
                <a:latin typeface="Arial" charset="0"/>
                <a:ea typeface="宋体" charset="-122"/>
                <a:cs typeface="+mn-cs"/>
              </a:rPr>
              <a:t>cor</a:t>
            </a:r>
            <a:r>
              <a:rPr lang="en-US" sz="1200" kern="1200" dirty="0">
                <a:solidFill>
                  <a:schemeClr val="tx1"/>
                </a:solidFill>
                <a:effectLst/>
                <a:latin typeface="Arial" charset="0"/>
                <a:ea typeface="宋体" charset="-122"/>
                <a:cs typeface="+mn-cs"/>
              </a:rPr>
              <a:t>- responds to an architectural register. There may, however, still be uses of the physical register outstanding. The processor can determine whether this is the case by examining the source register specifiers of all instructions in the </a:t>
            </a:r>
            <a:r>
              <a:rPr lang="en-US" sz="1200" kern="1200" dirty="0" err="1">
                <a:solidFill>
                  <a:schemeClr val="tx1"/>
                </a:solidFill>
                <a:effectLst/>
                <a:latin typeface="Arial" charset="0"/>
                <a:ea typeface="宋体" charset="-122"/>
                <a:cs typeface="+mn-cs"/>
              </a:rPr>
              <a:t>func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tional</a:t>
            </a:r>
            <a:r>
              <a:rPr lang="en-US" sz="1200" kern="1200" dirty="0">
                <a:solidFill>
                  <a:schemeClr val="tx1"/>
                </a:solidFill>
                <a:effectLst/>
                <a:latin typeface="Arial" charset="0"/>
                <a:ea typeface="宋体" charset="-122"/>
                <a:cs typeface="+mn-cs"/>
              </a:rPr>
              <a:t> unit queues. If a given physical register does not appear as a source and it is not designated as an architectural register, it may be reclaimed and reallocated. </a:t>
            </a:r>
            <a:endParaRPr lang="en-US" dirty="0"/>
          </a:p>
          <a:p>
            <a:r>
              <a:rPr lang="en-US" sz="1200" kern="1200" dirty="0">
                <a:solidFill>
                  <a:schemeClr val="tx1"/>
                </a:solidFill>
                <a:effectLst/>
                <a:latin typeface="Arial" charset="0"/>
                <a:ea typeface="宋体" charset="-122"/>
                <a:cs typeface="+mn-cs"/>
              </a:rPr>
              <a:t>Alternatively, the processor can simply wait until another instruction that writes the same architectural register commits. At that point, there can be no fur- </a:t>
            </a:r>
            <a:r>
              <a:rPr lang="en-US" sz="1200" kern="1200" dirty="0" err="1">
                <a:solidFill>
                  <a:schemeClr val="tx1"/>
                </a:solidFill>
                <a:effectLst/>
                <a:latin typeface="Arial" charset="0"/>
                <a:ea typeface="宋体" charset="-122"/>
                <a:cs typeface="+mn-cs"/>
              </a:rPr>
              <a:t>ther</a:t>
            </a:r>
            <a:r>
              <a:rPr lang="en-US" sz="1200" kern="1200" dirty="0">
                <a:solidFill>
                  <a:schemeClr val="tx1"/>
                </a:solidFill>
                <a:effectLst/>
                <a:latin typeface="Arial" charset="0"/>
                <a:ea typeface="宋体" charset="-122"/>
                <a:cs typeface="+mn-cs"/>
              </a:rPr>
              <a:t> uses of the older value outstanding. Although this method may tie up a </a:t>
            </a:r>
            <a:r>
              <a:rPr lang="en-US" sz="1200" kern="1200" dirty="0" err="1">
                <a:solidFill>
                  <a:schemeClr val="tx1"/>
                </a:solidFill>
                <a:effectLst/>
                <a:latin typeface="Arial" charset="0"/>
                <a:ea typeface="宋体" charset="-122"/>
                <a:cs typeface="+mn-cs"/>
              </a:rPr>
              <a:t>phys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ical</a:t>
            </a:r>
            <a:r>
              <a:rPr lang="en-US" sz="1200" kern="1200" dirty="0">
                <a:solidFill>
                  <a:schemeClr val="tx1"/>
                </a:solidFill>
                <a:effectLst/>
                <a:latin typeface="Arial" charset="0"/>
                <a:ea typeface="宋体" charset="-122"/>
                <a:cs typeface="+mn-cs"/>
              </a:rPr>
              <a:t> register slightly longer than necessary, it is easy to implement and is used in most recent superscalars.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137</a:t>
            </a:fld>
            <a:endParaRPr lang="en-US" altLang="zh-CN"/>
          </a:p>
        </p:txBody>
      </p:sp>
    </p:spTree>
    <p:extLst>
      <p:ext uri="{BB962C8B-B14F-4D97-AF65-F5344CB8AC3E}">
        <p14:creationId xmlns:p14="http://schemas.microsoft.com/office/powerpoint/2010/main" val="17668087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138</a:t>
            </a:fld>
            <a:endParaRPr lang="en-US" altLang="zh-CN"/>
          </a:p>
        </p:txBody>
      </p:sp>
    </p:spTree>
    <p:extLst>
      <p:ext uri="{BB962C8B-B14F-4D97-AF65-F5344CB8AC3E}">
        <p14:creationId xmlns:p14="http://schemas.microsoft.com/office/powerpoint/2010/main" val="27432918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139</a:t>
            </a:fld>
            <a:endParaRPr lang="en-US" altLang="zh-CN"/>
          </a:p>
        </p:txBody>
      </p:sp>
    </p:spTree>
    <p:extLst>
      <p:ext uri="{BB962C8B-B14F-4D97-AF65-F5344CB8AC3E}">
        <p14:creationId xmlns:p14="http://schemas.microsoft.com/office/powerpoint/2010/main" val="38557381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140</a:t>
            </a:fld>
            <a:endParaRPr lang="en-US" altLang="zh-CN"/>
          </a:p>
        </p:txBody>
      </p:sp>
    </p:spTree>
    <p:extLst>
      <p:ext uri="{BB962C8B-B14F-4D97-AF65-F5344CB8AC3E}">
        <p14:creationId xmlns:p14="http://schemas.microsoft.com/office/powerpoint/2010/main" val="6252637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141</a:t>
            </a:fld>
            <a:endParaRPr lang="en-US" altLang="zh-CN"/>
          </a:p>
        </p:txBody>
      </p:sp>
    </p:spTree>
    <p:extLst>
      <p:ext uri="{BB962C8B-B14F-4D97-AF65-F5344CB8AC3E}">
        <p14:creationId xmlns:p14="http://schemas.microsoft.com/office/powerpoint/2010/main" val="7949557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142</a:t>
            </a:fld>
            <a:endParaRPr lang="en-US" altLang="zh-CN"/>
          </a:p>
        </p:txBody>
      </p:sp>
    </p:spTree>
    <p:extLst>
      <p:ext uri="{BB962C8B-B14F-4D97-AF65-F5344CB8AC3E}">
        <p14:creationId xmlns:p14="http://schemas.microsoft.com/office/powerpoint/2010/main" val="23565010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143</a:t>
            </a:fld>
            <a:endParaRPr lang="en-US" altLang="zh-CN"/>
          </a:p>
        </p:txBody>
      </p:sp>
    </p:spTree>
    <p:extLst>
      <p:ext uri="{BB962C8B-B14F-4D97-AF65-F5344CB8AC3E}">
        <p14:creationId xmlns:p14="http://schemas.microsoft.com/office/powerpoint/2010/main" val="18454572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Before we describe the details of the reservation stations and the algorithm, let’s look at the steps an instruction goes through. There are only three steps, although each one can now take an arbitrary number of clock cycles: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Issue, Execute, Write Result</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145</a:t>
            </a:fld>
            <a:endParaRPr lang="en-US" altLang="zh-CN"/>
          </a:p>
        </p:txBody>
      </p:sp>
    </p:spTree>
    <p:extLst>
      <p:ext uri="{BB962C8B-B14F-4D97-AF65-F5344CB8AC3E}">
        <p14:creationId xmlns:p14="http://schemas.microsoft.com/office/powerpoint/2010/main" val="11703918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Issue—</a:t>
            </a:r>
            <a:r>
              <a:rPr lang="en-US" sz="1200" kern="1200" dirty="0" err="1">
                <a:solidFill>
                  <a:schemeClr val="tx1"/>
                </a:solidFill>
                <a:effectLst/>
                <a:latin typeface="Arial" charset="0"/>
                <a:ea typeface="宋体" charset="-122"/>
                <a:cs typeface="+mn-cs"/>
              </a:rPr>
              <a:t>Getthenextinstructionfromtheheadoftheinstructionqueue,whichis</a:t>
            </a:r>
            <a:r>
              <a:rPr lang="en-US" sz="1200" kern="1200" dirty="0">
                <a:solidFill>
                  <a:schemeClr val="tx1"/>
                </a:solidFill>
                <a:effectLst/>
                <a:latin typeface="Arial" charset="0"/>
                <a:ea typeface="宋体" charset="-122"/>
                <a:cs typeface="+mn-cs"/>
              </a:rPr>
              <a:t> maintained in FIFO order to ensure the maintenance of correct data flow. If there is a matching reservation station that is empty, issue the instruction to the station with the operand values, if they are currently in the registers. If there is not an empty reservation station, then there is a structural hazard, and the instruction issue stalls until a station or buffer is freed. If the operands are not in the reg- </a:t>
            </a:r>
            <a:r>
              <a:rPr lang="en-US" sz="1200" kern="1200" dirty="0" err="1">
                <a:solidFill>
                  <a:schemeClr val="tx1"/>
                </a:solidFill>
                <a:effectLst/>
                <a:latin typeface="Arial" charset="0"/>
                <a:ea typeface="宋体" charset="-122"/>
                <a:cs typeface="+mn-cs"/>
              </a:rPr>
              <a:t>isters</a:t>
            </a:r>
            <a:r>
              <a:rPr lang="en-US" sz="1200" kern="1200" dirty="0">
                <a:solidFill>
                  <a:schemeClr val="tx1"/>
                </a:solidFill>
                <a:effectLst/>
                <a:latin typeface="Arial" charset="0"/>
                <a:ea typeface="宋体" charset="-122"/>
                <a:cs typeface="+mn-cs"/>
              </a:rPr>
              <a:t>, keep track of the functional units that will produce the operands. This step renames registers, eliminating WAR and WAW hazards. (This stage is some- times called dispatch in a dynamically scheduled processor.)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146</a:t>
            </a:fld>
            <a:endParaRPr lang="en-US" altLang="zh-CN"/>
          </a:p>
        </p:txBody>
      </p:sp>
    </p:spTree>
    <p:extLst>
      <p:ext uri="{BB962C8B-B14F-4D97-AF65-F5344CB8AC3E}">
        <p14:creationId xmlns:p14="http://schemas.microsoft.com/office/powerpoint/2010/main" val="40006431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Execute—If one or more of the operands is not yet available, monitor the com- mon data bus while waiting for it to be computed. When an operand becomes available, it is placed into any reservation station awaiting it. When all the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ands are available, the operation can be executed at the corresponding functional unit. By delaying instruction execution until the operands are available, RAW hazards are avoided. (Some dynamically scheduled processors call this step “issue,” but we use the name “execute,” which was used in the first dynamically scheduled processor, the CDC 6600.)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Notice that several instructions could become ready in the same clock cycle for the same functional unit. Although independent functional units could begin execution in the same clock cycle for different instructions, if more than one instruction is ready for a single functional unit, the unit will have to choose among them. For the floating-point reservation stations, this choice may be made arbitrarily; loads and stores, however, present an additional complication. </a:t>
            </a:r>
            <a:endParaRPr lang="en-US" dirty="0"/>
          </a:p>
          <a:p>
            <a:r>
              <a:rPr lang="en-US" sz="1200" kern="1200" dirty="0">
                <a:solidFill>
                  <a:schemeClr val="tx1"/>
                </a:solidFill>
                <a:effectLst/>
                <a:latin typeface="Arial" charset="0"/>
                <a:ea typeface="宋体" charset="-122"/>
                <a:cs typeface="+mn-cs"/>
              </a:rPr>
              <a:t>Loads and stores require a two-step execution process. The first step com- </a:t>
            </a:r>
            <a:r>
              <a:rPr lang="en-US" sz="1200" kern="1200" dirty="0" err="1">
                <a:solidFill>
                  <a:schemeClr val="tx1"/>
                </a:solidFill>
                <a:effectLst/>
                <a:latin typeface="Arial" charset="0"/>
                <a:ea typeface="宋体" charset="-122"/>
                <a:cs typeface="+mn-cs"/>
              </a:rPr>
              <a:t>putes</a:t>
            </a:r>
            <a:r>
              <a:rPr lang="en-US" sz="1200" kern="1200" dirty="0">
                <a:solidFill>
                  <a:schemeClr val="tx1"/>
                </a:solidFill>
                <a:effectLst/>
                <a:latin typeface="Arial" charset="0"/>
                <a:ea typeface="宋体" charset="-122"/>
                <a:cs typeface="+mn-cs"/>
              </a:rPr>
              <a:t> the effective address when the base register is available, and the effective address is then placed in the load or store buffer. Loads in the load buffer exe- cute as soon as the memory unit is available. Stores in the store buffer wait for the value to be stored before being sent to the memory unit. Loads and stores are maintained in program order through the effective address calculation, which will help to prevent hazards through memory. </a:t>
            </a:r>
            <a:endParaRPr lang="en-US" dirty="0"/>
          </a:p>
          <a:p>
            <a:r>
              <a:rPr lang="en-US" sz="1200" kern="1200" dirty="0">
                <a:solidFill>
                  <a:schemeClr val="tx1"/>
                </a:solidFill>
                <a:effectLst/>
                <a:latin typeface="Arial" charset="0"/>
                <a:ea typeface="宋体" charset="-122"/>
                <a:cs typeface="+mn-cs"/>
              </a:rPr>
              <a:t>To preserve exception behavior, no instruction is allowed to initiate </a:t>
            </a:r>
            <a:r>
              <a:rPr lang="en-US" sz="1200" kern="1200" dirty="0" err="1">
                <a:solidFill>
                  <a:schemeClr val="tx1"/>
                </a:solidFill>
                <a:effectLst/>
                <a:latin typeface="Arial" charset="0"/>
                <a:ea typeface="宋体" charset="-122"/>
                <a:cs typeface="+mn-cs"/>
              </a:rPr>
              <a:t>execu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until a branch that precedes the instruction in program order has completed. This restriction guarantees that an instruction that causes an exception during execution really would have been executed. In a processor using branch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(as all dynamically scheduled processors do), this means that the processor must know that the branch prediction was correct before allowing an instruction after the branch to begin execution. If the processor records the occurrence of the exception, but does not actually raise it, an instruction can start execution but not stall until it enters Write Result. </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Speculation provides a more flexible and more complete method to handle exceptions, so we will delay making this enhancement and show how specula-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handles this problem later.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147</a:t>
            </a:fld>
            <a:endParaRPr lang="en-US" altLang="zh-CN"/>
          </a:p>
        </p:txBody>
      </p:sp>
    </p:spTree>
    <p:extLst>
      <p:ext uri="{BB962C8B-B14F-4D97-AF65-F5344CB8AC3E}">
        <p14:creationId xmlns:p14="http://schemas.microsoft.com/office/powerpoint/2010/main" val="765430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95814EE-1277-194B-B563-46EBDCA7C0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92DC0EB-29BE-DF47-9D64-53A72BE4F0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43ACBA-97B4-BB4D-A826-C8D56EBC7DBF}"/>
              </a:ext>
            </a:extLst>
          </p:cNvPr>
          <p:cNvSpPr>
            <a:spLocks noGrp="1" noChangeArrowheads="1"/>
          </p:cNvSpPr>
          <p:nvPr>
            <p:ph type="sldNum" sz="quarter" idx="12"/>
          </p:nvPr>
        </p:nvSpPr>
        <p:spPr>
          <a:ln/>
        </p:spPr>
        <p:txBody>
          <a:bodyPr/>
          <a:lstStyle>
            <a:lvl1pPr>
              <a:defRPr/>
            </a:lvl1pPr>
          </a:lstStyle>
          <a:p>
            <a:pPr>
              <a:defRPr/>
            </a:pPr>
            <a:fld id="{C1C4D265-3A47-744E-BA36-5116B595C626}" type="slidenum">
              <a:rPr lang="en-US" altLang="zh-CN"/>
              <a:pPr>
                <a:defRPr/>
              </a:pPr>
              <a:t>‹#›</a:t>
            </a:fld>
            <a:endParaRPr lang="en-US" altLang="zh-CN"/>
          </a:p>
        </p:txBody>
      </p:sp>
    </p:spTree>
    <p:extLst>
      <p:ext uri="{BB962C8B-B14F-4D97-AF65-F5344CB8AC3E}">
        <p14:creationId xmlns:p14="http://schemas.microsoft.com/office/powerpoint/2010/main" val="3316135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C0C5D73-9E1A-7A4E-8134-4E54CCC54F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79DCD5-B0FA-C043-84EE-4F4E8EFB07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997126-0208-5D48-A80F-0B26C7B3A81E}"/>
              </a:ext>
            </a:extLst>
          </p:cNvPr>
          <p:cNvSpPr>
            <a:spLocks noGrp="1" noChangeArrowheads="1"/>
          </p:cNvSpPr>
          <p:nvPr>
            <p:ph type="sldNum" sz="quarter" idx="12"/>
          </p:nvPr>
        </p:nvSpPr>
        <p:spPr>
          <a:ln/>
        </p:spPr>
        <p:txBody>
          <a:bodyPr/>
          <a:lstStyle>
            <a:lvl1pPr>
              <a:defRPr/>
            </a:lvl1pPr>
          </a:lstStyle>
          <a:p>
            <a:pPr>
              <a:defRPr/>
            </a:pPr>
            <a:fld id="{2AEF5AE5-934E-F14C-B6FD-DDF2558DA4BA}" type="slidenum">
              <a:rPr lang="en-US" altLang="zh-CN"/>
              <a:pPr>
                <a:defRPr/>
              </a:pPr>
              <a:t>‹#›</a:t>
            </a:fld>
            <a:endParaRPr lang="en-US" altLang="zh-CN"/>
          </a:p>
        </p:txBody>
      </p:sp>
    </p:spTree>
    <p:extLst>
      <p:ext uri="{BB962C8B-B14F-4D97-AF65-F5344CB8AC3E}">
        <p14:creationId xmlns:p14="http://schemas.microsoft.com/office/powerpoint/2010/main" val="1795179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DA0A695-6469-E942-A1E4-42B3B299BD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67201C-5A59-AB45-A561-6F08A9561A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F29A864-1C3A-E145-995C-7F8EE6A1E9E2}"/>
              </a:ext>
            </a:extLst>
          </p:cNvPr>
          <p:cNvSpPr>
            <a:spLocks noGrp="1" noChangeArrowheads="1"/>
          </p:cNvSpPr>
          <p:nvPr>
            <p:ph type="sldNum" sz="quarter" idx="12"/>
          </p:nvPr>
        </p:nvSpPr>
        <p:spPr>
          <a:ln/>
        </p:spPr>
        <p:txBody>
          <a:bodyPr/>
          <a:lstStyle>
            <a:lvl1pPr>
              <a:defRPr/>
            </a:lvl1pPr>
          </a:lstStyle>
          <a:p>
            <a:pPr>
              <a:defRPr/>
            </a:pPr>
            <a:fld id="{3CE249AE-DE23-2943-8894-73D9632BFC35}" type="slidenum">
              <a:rPr lang="en-US" altLang="zh-CN"/>
              <a:pPr>
                <a:defRPr/>
              </a:pPr>
              <a:t>‹#›</a:t>
            </a:fld>
            <a:endParaRPr lang="en-US" altLang="zh-CN"/>
          </a:p>
        </p:txBody>
      </p:sp>
    </p:spTree>
    <p:extLst>
      <p:ext uri="{BB962C8B-B14F-4D97-AF65-F5344CB8AC3E}">
        <p14:creationId xmlns:p14="http://schemas.microsoft.com/office/powerpoint/2010/main" val="4093362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ECBDB59-430F-A44B-B41C-989BA9E046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50489E9-2889-B14F-A88D-A66CF7F1AF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649913-EF25-EA4F-BE91-26F36F5B0F05}"/>
              </a:ext>
            </a:extLst>
          </p:cNvPr>
          <p:cNvSpPr>
            <a:spLocks noGrp="1" noChangeArrowheads="1"/>
          </p:cNvSpPr>
          <p:nvPr>
            <p:ph type="sldNum" sz="quarter" idx="12"/>
          </p:nvPr>
        </p:nvSpPr>
        <p:spPr>
          <a:ln/>
        </p:spPr>
        <p:txBody>
          <a:bodyPr/>
          <a:lstStyle>
            <a:lvl1pPr>
              <a:defRPr/>
            </a:lvl1pPr>
          </a:lstStyle>
          <a:p>
            <a:pPr>
              <a:defRPr/>
            </a:pPr>
            <a:fld id="{1D65D27C-B5B6-A04C-9EA9-F63A13F26A07}" type="slidenum">
              <a:rPr lang="en-US" altLang="zh-CN"/>
              <a:pPr>
                <a:defRPr/>
              </a:pPr>
              <a:t>‹#›</a:t>
            </a:fld>
            <a:endParaRPr lang="en-US" altLang="zh-CN"/>
          </a:p>
        </p:txBody>
      </p:sp>
    </p:spTree>
    <p:extLst>
      <p:ext uri="{BB962C8B-B14F-4D97-AF65-F5344CB8AC3E}">
        <p14:creationId xmlns:p14="http://schemas.microsoft.com/office/powerpoint/2010/main" val="3963539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E2DAD9C-CAB4-7B42-87DD-20AD0BAD7B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01B972F-4DC5-E74C-A41A-0E51B4F453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25C2FF8-BE8B-9D45-BD22-66D8B469B932}"/>
              </a:ext>
            </a:extLst>
          </p:cNvPr>
          <p:cNvSpPr>
            <a:spLocks noGrp="1" noChangeArrowheads="1"/>
          </p:cNvSpPr>
          <p:nvPr>
            <p:ph type="sldNum" sz="quarter" idx="12"/>
          </p:nvPr>
        </p:nvSpPr>
        <p:spPr>
          <a:ln/>
        </p:spPr>
        <p:txBody>
          <a:bodyPr/>
          <a:lstStyle>
            <a:lvl1pPr>
              <a:defRPr/>
            </a:lvl1pPr>
          </a:lstStyle>
          <a:p>
            <a:pPr>
              <a:defRPr/>
            </a:pPr>
            <a:fld id="{BD643AA8-5EA0-8F41-B909-71BAB88EE4F8}" type="slidenum">
              <a:rPr lang="en-US" altLang="zh-CN"/>
              <a:pPr>
                <a:defRPr/>
              </a:pPr>
              <a:t>‹#›</a:t>
            </a:fld>
            <a:endParaRPr lang="en-US" altLang="zh-CN"/>
          </a:p>
        </p:txBody>
      </p:sp>
    </p:spTree>
    <p:extLst>
      <p:ext uri="{BB962C8B-B14F-4D97-AF65-F5344CB8AC3E}">
        <p14:creationId xmlns:p14="http://schemas.microsoft.com/office/powerpoint/2010/main" val="1731097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EDA5F0F-1D0D-A048-81B0-1F109918B7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9F3A829-4208-A44B-A17F-3ABD1A8837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8B6B0A4-9BBF-224E-8106-BDAF7F5FB655}"/>
              </a:ext>
            </a:extLst>
          </p:cNvPr>
          <p:cNvSpPr>
            <a:spLocks noGrp="1" noChangeArrowheads="1"/>
          </p:cNvSpPr>
          <p:nvPr>
            <p:ph type="sldNum" sz="quarter" idx="12"/>
          </p:nvPr>
        </p:nvSpPr>
        <p:spPr>
          <a:ln/>
        </p:spPr>
        <p:txBody>
          <a:bodyPr/>
          <a:lstStyle>
            <a:lvl1pPr>
              <a:defRPr/>
            </a:lvl1pPr>
          </a:lstStyle>
          <a:p>
            <a:pPr>
              <a:defRPr/>
            </a:pPr>
            <a:fld id="{C8E5BCBA-6F85-2C4D-9CF0-4ED2B7553327}" type="slidenum">
              <a:rPr lang="en-US" altLang="zh-CN"/>
              <a:pPr>
                <a:defRPr/>
              </a:pPr>
              <a:t>‹#›</a:t>
            </a:fld>
            <a:endParaRPr lang="en-US" altLang="zh-CN"/>
          </a:p>
        </p:txBody>
      </p:sp>
    </p:spTree>
    <p:extLst>
      <p:ext uri="{BB962C8B-B14F-4D97-AF65-F5344CB8AC3E}">
        <p14:creationId xmlns:p14="http://schemas.microsoft.com/office/powerpoint/2010/main" val="4129162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D7072A5-88AA-1042-A37E-328AC045F4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F602801-41F2-7544-ABB1-5F15D0D22A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09E0957-18B9-3146-9655-716F1A0498E0}"/>
              </a:ext>
            </a:extLst>
          </p:cNvPr>
          <p:cNvSpPr>
            <a:spLocks noGrp="1" noChangeArrowheads="1"/>
          </p:cNvSpPr>
          <p:nvPr>
            <p:ph type="sldNum" sz="quarter" idx="12"/>
          </p:nvPr>
        </p:nvSpPr>
        <p:spPr>
          <a:ln/>
        </p:spPr>
        <p:txBody>
          <a:bodyPr/>
          <a:lstStyle>
            <a:lvl1pPr>
              <a:defRPr/>
            </a:lvl1pPr>
          </a:lstStyle>
          <a:p>
            <a:pPr>
              <a:defRPr/>
            </a:pPr>
            <a:fld id="{C2784C91-0D89-C046-A53C-F7088A4AB1C4}" type="slidenum">
              <a:rPr lang="en-US" altLang="zh-CN"/>
              <a:pPr>
                <a:defRPr/>
              </a:pPr>
              <a:t>‹#›</a:t>
            </a:fld>
            <a:endParaRPr lang="en-US" altLang="zh-CN"/>
          </a:p>
        </p:txBody>
      </p:sp>
    </p:spTree>
    <p:extLst>
      <p:ext uri="{BB962C8B-B14F-4D97-AF65-F5344CB8AC3E}">
        <p14:creationId xmlns:p14="http://schemas.microsoft.com/office/powerpoint/2010/main" val="3068215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3F619F8-3A78-0B4A-B3AA-9A8908E24B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91877E-BF67-2241-8B59-D9C97D9D315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6BD2D49-39C1-7E48-B640-F2A76170FDC8}"/>
              </a:ext>
            </a:extLst>
          </p:cNvPr>
          <p:cNvSpPr>
            <a:spLocks noGrp="1" noChangeArrowheads="1"/>
          </p:cNvSpPr>
          <p:nvPr>
            <p:ph type="sldNum" sz="quarter" idx="12"/>
          </p:nvPr>
        </p:nvSpPr>
        <p:spPr>
          <a:ln/>
        </p:spPr>
        <p:txBody>
          <a:bodyPr/>
          <a:lstStyle>
            <a:lvl1pPr>
              <a:defRPr/>
            </a:lvl1pPr>
          </a:lstStyle>
          <a:p>
            <a:pPr>
              <a:defRPr/>
            </a:pPr>
            <a:fld id="{9063FE18-CAD5-4A4C-BA91-61C87C94DC29}" type="slidenum">
              <a:rPr lang="en-US" altLang="zh-CN"/>
              <a:pPr>
                <a:defRPr/>
              </a:pPr>
              <a:t>‹#›</a:t>
            </a:fld>
            <a:endParaRPr lang="en-US" altLang="zh-CN"/>
          </a:p>
        </p:txBody>
      </p:sp>
    </p:spTree>
    <p:extLst>
      <p:ext uri="{BB962C8B-B14F-4D97-AF65-F5344CB8AC3E}">
        <p14:creationId xmlns:p14="http://schemas.microsoft.com/office/powerpoint/2010/main" val="36644885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F5E450C-37CF-0544-9DBC-19CBEEABB7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6BE873-13BE-6B45-BAA0-FA55B3979E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FB9CF3-1646-5441-A709-5F7E17574D4B}"/>
              </a:ext>
            </a:extLst>
          </p:cNvPr>
          <p:cNvSpPr>
            <a:spLocks noGrp="1" noChangeArrowheads="1"/>
          </p:cNvSpPr>
          <p:nvPr>
            <p:ph type="sldNum" sz="quarter" idx="12"/>
          </p:nvPr>
        </p:nvSpPr>
        <p:spPr>
          <a:ln/>
        </p:spPr>
        <p:txBody>
          <a:bodyPr/>
          <a:lstStyle>
            <a:lvl1pPr>
              <a:defRPr/>
            </a:lvl1pPr>
          </a:lstStyle>
          <a:p>
            <a:pPr>
              <a:defRPr/>
            </a:pPr>
            <a:fld id="{70F48293-B276-0542-B149-E340F09DD7C0}" type="slidenum">
              <a:rPr lang="en-US" altLang="zh-CN"/>
              <a:pPr>
                <a:defRPr/>
              </a:pPr>
              <a:t>‹#›</a:t>
            </a:fld>
            <a:endParaRPr lang="en-US" altLang="zh-CN"/>
          </a:p>
        </p:txBody>
      </p:sp>
    </p:spTree>
    <p:extLst>
      <p:ext uri="{BB962C8B-B14F-4D97-AF65-F5344CB8AC3E}">
        <p14:creationId xmlns:p14="http://schemas.microsoft.com/office/powerpoint/2010/main" val="2241553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0B2CC27-AD9A-D644-A66A-C0545AC29F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200DD1-76E5-6944-AAF2-5895A78FBB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800DC-E287-8841-A806-61DD4A1B5266}"/>
              </a:ext>
            </a:extLst>
          </p:cNvPr>
          <p:cNvSpPr>
            <a:spLocks noGrp="1" noChangeArrowheads="1"/>
          </p:cNvSpPr>
          <p:nvPr>
            <p:ph type="sldNum" sz="quarter" idx="12"/>
          </p:nvPr>
        </p:nvSpPr>
        <p:spPr>
          <a:ln/>
        </p:spPr>
        <p:txBody>
          <a:bodyPr/>
          <a:lstStyle>
            <a:lvl1pPr>
              <a:defRPr/>
            </a:lvl1pPr>
          </a:lstStyle>
          <a:p>
            <a:pPr>
              <a:defRPr/>
            </a:pPr>
            <a:fld id="{1ECE3FD6-B36C-D147-A679-5AE05B6C79C8}" type="slidenum">
              <a:rPr lang="en-US" altLang="zh-CN"/>
              <a:pPr>
                <a:defRPr/>
              </a:pPr>
              <a:t>‹#›</a:t>
            </a:fld>
            <a:endParaRPr lang="en-US" altLang="zh-CN"/>
          </a:p>
        </p:txBody>
      </p:sp>
    </p:spTree>
    <p:extLst>
      <p:ext uri="{BB962C8B-B14F-4D97-AF65-F5344CB8AC3E}">
        <p14:creationId xmlns:p14="http://schemas.microsoft.com/office/powerpoint/2010/main" val="26994609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DD1DF96-C348-724F-A0CA-62A465E5A6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47A427-C0A0-0843-9AF2-DAE56E5648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305D168-E114-A241-91EF-C3CD563A0428}"/>
              </a:ext>
            </a:extLst>
          </p:cNvPr>
          <p:cNvSpPr>
            <a:spLocks noGrp="1" noChangeArrowheads="1"/>
          </p:cNvSpPr>
          <p:nvPr>
            <p:ph type="sldNum" sz="quarter" idx="12"/>
          </p:nvPr>
        </p:nvSpPr>
        <p:spPr>
          <a:ln/>
        </p:spPr>
        <p:txBody>
          <a:bodyPr/>
          <a:lstStyle>
            <a:lvl1pPr>
              <a:defRPr/>
            </a:lvl1pPr>
          </a:lstStyle>
          <a:p>
            <a:pPr>
              <a:defRPr/>
            </a:pPr>
            <a:fld id="{FDEE0CC2-2982-2946-AEB9-0BE365BED796}" type="slidenum">
              <a:rPr lang="en-US" altLang="zh-CN"/>
              <a:pPr>
                <a:defRPr/>
              </a:pPr>
              <a:t>‹#›</a:t>
            </a:fld>
            <a:endParaRPr lang="en-US" altLang="zh-CN"/>
          </a:p>
        </p:txBody>
      </p:sp>
    </p:spTree>
    <p:extLst>
      <p:ext uri="{BB962C8B-B14F-4D97-AF65-F5344CB8AC3E}">
        <p14:creationId xmlns:p14="http://schemas.microsoft.com/office/powerpoint/2010/main" val="3280159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CB44D6E-6AD5-9440-B851-3D6C4956C0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BFEC468-1D68-9D41-A73D-6EB3E34327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232294A-653F-A447-89E6-8CED8CCD126E}"/>
              </a:ext>
            </a:extLst>
          </p:cNvPr>
          <p:cNvSpPr>
            <a:spLocks noGrp="1" noChangeArrowheads="1"/>
          </p:cNvSpPr>
          <p:nvPr>
            <p:ph type="sldNum" sz="quarter" idx="12"/>
          </p:nvPr>
        </p:nvSpPr>
        <p:spPr>
          <a:ln/>
        </p:spPr>
        <p:txBody>
          <a:bodyPr/>
          <a:lstStyle>
            <a:lvl1pPr>
              <a:defRPr/>
            </a:lvl1pPr>
          </a:lstStyle>
          <a:p>
            <a:pPr>
              <a:defRPr/>
            </a:pPr>
            <a:fld id="{38913A9C-E0FA-B04A-99B0-F63BD964D235}" type="slidenum">
              <a:rPr lang="en-US" altLang="zh-CN"/>
              <a:pPr>
                <a:defRPr/>
              </a:pPr>
              <a:t>‹#›</a:t>
            </a:fld>
            <a:endParaRPr lang="en-US" altLang="zh-CN"/>
          </a:p>
        </p:txBody>
      </p:sp>
    </p:spTree>
    <p:extLst>
      <p:ext uri="{BB962C8B-B14F-4D97-AF65-F5344CB8AC3E}">
        <p14:creationId xmlns:p14="http://schemas.microsoft.com/office/powerpoint/2010/main" val="29989225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75D0798-5B0F-FC45-81E9-D9892C9ADE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AE6167B-3CE2-0B4F-9FA2-9E47B14BB9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95DA460-22CD-C043-B1AE-7C0A53F7BDD3}"/>
              </a:ext>
            </a:extLst>
          </p:cNvPr>
          <p:cNvSpPr>
            <a:spLocks noGrp="1" noChangeArrowheads="1"/>
          </p:cNvSpPr>
          <p:nvPr>
            <p:ph type="sldNum" sz="quarter" idx="12"/>
          </p:nvPr>
        </p:nvSpPr>
        <p:spPr>
          <a:ln/>
        </p:spPr>
        <p:txBody>
          <a:bodyPr/>
          <a:lstStyle>
            <a:lvl1pPr>
              <a:defRPr/>
            </a:lvl1pPr>
          </a:lstStyle>
          <a:p>
            <a:pPr>
              <a:defRPr/>
            </a:pPr>
            <a:fld id="{4C059F15-302C-5E49-AADE-6AF806A39AE2}" type="slidenum">
              <a:rPr lang="en-US" altLang="zh-CN"/>
              <a:pPr>
                <a:defRPr/>
              </a:pPr>
              <a:t>‹#›</a:t>
            </a:fld>
            <a:endParaRPr lang="en-US" altLang="zh-CN"/>
          </a:p>
        </p:txBody>
      </p:sp>
    </p:spTree>
    <p:extLst>
      <p:ext uri="{BB962C8B-B14F-4D97-AF65-F5344CB8AC3E}">
        <p14:creationId xmlns:p14="http://schemas.microsoft.com/office/powerpoint/2010/main" val="26786428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0C9499A-2BFE-6B46-9BB1-A9372F863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708665C-74B5-2243-9446-61E4A9D17E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EC96F61-76CC-0341-A741-CB2432BFE78B}"/>
              </a:ext>
            </a:extLst>
          </p:cNvPr>
          <p:cNvSpPr>
            <a:spLocks noGrp="1" noChangeArrowheads="1"/>
          </p:cNvSpPr>
          <p:nvPr>
            <p:ph type="sldNum" sz="quarter" idx="12"/>
          </p:nvPr>
        </p:nvSpPr>
        <p:spPr>
          <a:ln/>
        </p:spPr>
        <p:txBody>
          <a:bodyPr/>
          <a:lstStyle>
            <a:lvl1pPr>
              <a:defRPr/>
            </a:lvl1pPr>
          </a:lstStyle>
          <a:p>
            <a:pPr>
              <a:defRPr/>
            </a:pPr>
            <a:fld id="{80A40D49-07BC-B94B-B9E6-D2BBD2679172}" type="slidenum">
              <a:rPr lang="en-US" altLang="zh-CN"/>
              <a:pPr>
                <a:defRPr/>
              </a:pPr>
              <a:t>‹#›</a:t>
            </a:fld>
            <a:endParaRPr lang="en-US" altLang="zh-CN"/>
          </a:p>
        </p:txBody>
      </p:sp>
    </p:spTree>
    <p:extLst>
      <p:ext uri="{BB962C8B-B14F-4D97-AF65-F5344CB8AC3E}">
        <p14:creationId xmlns:p14="http://schemas.microsoft.com/office/powerpoint/2010/main" val="4902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728EC73-2633-D249-8691-4FB3EE4818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BE36651-E734-B240-B6B5-1D578323CC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EAF0E44-8671-C34D-94ED-2FFC24AD4D01}"/>
              </a:ext>
            </a:extLst>
          </p:cNvPr>
          <p:cNvSpPr>
            <a:spLocks noGrp="1" noChangeArrowheads="1"/>
          </p:cNvSpPr>
          <p:nvPr>
            <p:ph type="sldNum" sz="quarter" idx="12"/>
          </p:nvPr>
        </p:nvSpPr>
        <p:spPr>
          <a:ln/>
        </p:spPr>
        <p:txBody>
          <a:bodyPr/>
          <a:lstStyle>
            <a:lvl1pPr>
              <a:defRPr/>
            </a:lvl1pPr>
          </a:lstStyle>
          <a:p>
            <a:pPr>
              <a:defRPr/>
            </a:pPr>
            <a:fld id="{4A7547FD-310B-3E41-BC3B-A1D7057A2CD6}" type="slidenum">
              <a:rPr lang="en-US" altLang="zh-CN"/>
              <a:pPr>
                <a:defRPr/>
              </a:pPr>
              <a:t>‹#›</a:t>
            </a:fld>
            <a:endParaRPr lang="en-US" altLang="zh-CN"/>
          </a:p>
        </p:txBody>
      </p:sp>
    </p:spTree>
    <p:extLst>
      <p:ext uri="{BB962C8B-B14F-4D97-AF65-F5344CB8AC3E}">
        <p14:creationId xmlns:p14="http://schemas.microsoft.com/office/powerpoint/2010/main" val="933782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727BAC2-48BC-C940-8442-34CACC187F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5CB160C-62F8-5B4E-BCFE-DC669F56F0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CB5EDB2-1F71-B944-98E0-4CED8152B114}"/>
              </a:ext>
            </a:extLst>
          </p:cNvPr>
          <p:cNvSpPr>
            <a:spLocks noGrp="1" noChangeArrowheads="1"/>
          </p:cNvSpPr>
          <p:nvPr>
            <p:ph type="sldNum" sz="quarter" idx="12"/>
          </p:nvPr>
        </p:nvSpPr>
        <p:spPr>
          <a:ln/>
        </p:spPr>
        <p:txBody>
          <a:bodyPr/>
          <a:lstStyle>
            <a:lvl1pPr>
              <a:defRPr/>
            </a:lvl1pPr>
          </a:lstStyle>
          <a:p>
            <a:pPr>
              <a:defRPr/>
            </a:pPr>
            <a:fld id="{1835FACB-297C-744D-8BC7-3C90643DFEBE}" type="slidenum">
              <a:rPr lang="en-US" altLang="zh-CN"/>
              <a:pPr>
                <a:defRPr/>
              </a:pPr>
              <a:t>‹#›</a:t>
            </a:fld>
            <a:endParaRPr lang="en-US" altLang="zh-CN"/>
          </a:p>
        </p:txBody>
      </p:sp>
    </p:spTree>
    <p:extLst>
      <p:ext uri="{BB962C8B-B14F-4D97-AF65-F5344CB8AC3E}">
        <p14:creationId xmlns:p14="http://schemas.microsoft.com/office/powerpoint/2010/main" val="7224707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C3D10FE-306B-9741-9605-13E2400AC8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581085F3-1FC9-914A-9DDF-0224FB0E56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035E46F-893C-F548-A2E9-8A426AB444A8}"/>
              </a:ext>
            </a:extLst>
          </p:cNvPr>
          <p:cNvSpPr>
            <a:spLocks noGrp="1" noChangeArrowheads="1"/>
          </p:cNvSpPr>
          <p:nvPr>
            <p:ph type="sldNum" sz="quarter" idx="12"/>
          </p:nvPr>
        </p:nvSpPr>
        <p:spPr>
          <a:ln/>
        </p:spPr>
        <p:txBody>
          <a:bodyPr/>
          <a:lstStyle>
            <a:lvl1pPr>
              <a:defRPr/>
            </a:lvl1pPr>
          </a:lstStyle>
          <a:p>
            <a:pPr>
              <a:defRPr/>
            </a:pPr>
            <a:fld id="{015CFCB7-89D0-E540-A086-F7C7FD050CDB}" type="slidenum">
              <a:rPr lang="en-US" altLang="zh-CN"/>
              <a:pPr>
                <a:defRPr/>
              </a:pPr>
              <a:t>‹#›</a:t>
            </a:fld>
            <a:endParaRPr lang="en-US" altLang="zh-CN"/>
          </a:p>
        </p:txBody>
      </p:sp>
    </p:spTree>
    <p:extLst>
      <p:ext uri="{BB962C8B-B14F-4D97-AF65-F5344CB8AC3E}">
        <p14:creationId xmlns:p14="http://schemas.microsoft.com/office/powerpoint/2010/main" val="2265728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04E7949-2801-9945-B9BB-D3082F4566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ED20EA1-1B2D-3440-8D82-543B01D3B4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FE903FF-B5A8-3A41-9951-45673A86C944}"/>
              </a:ext>
            </a:extLst>
          </p:cNvPr>
          <p:cNvSpPr>
            <a:spLocks noGrp="1" noChangeArrowheads="1"/>
          </p:cNvSpPr>
          <p:nvPr>
            <p:ph type="sldNum" sz="quarter" idx="12"/>
          </p:nvPr>
        </p:nvSpPr>
        <p:spPr>
          <a:ln/>
        </p:spPr>
        <p:txBody>
          <a:bodyPr/>
          <a:lstStyle>
            <a:lvl1pPr>
              <a:defRPr/>
            </a:lvl1pPr>
          </a:lstStyle>
          <a:p>
            <a:pPr>
              <a:defRPr/>
            </a:pPr>
            <a:fld id="{1D6C896C-C969-F242-AF83-50D7FD19568E}" type="slidenum">
              <a:rPr lang="en-US" altLang="zh-CN"/>
              <a:pPr>
                <a:defRPr/>
              </a:pPr>
              <a:t>‹#›</a:t>
            </a:fld>
            <a:endParaRPr lang="en-US" altLang="zh-CN"/>
          </a:p>
        </p:txBody>
      </p:sp>
    </p:spTree>
    <p:extLst>
      <p:ext uri="{BB962C8B-B14F-4D97-AF65-F5344CB8AC3E}">
        <p14:creationId xmlns:p14="http://schemas.microsoft.com/office/powerpoint/2010/main" val="1940182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202E0BB-BA06-FE44-96B0-F41EBD4376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87B4EE4-14FF-614E-9648-2958145D45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B295A1D-FACA-D845-B8D4-23E33CC0A36C}"/>
              </a:ext>
            </a:extLst>
          </p:cNvPr>
          <p:cNvSpPr>
            <a:spLocks noGrp="1" noChangeArrowheads="1"/>
          </p:cNvSpPr>
          <p:nvPr>
            <p:ph type="sldNum" sz="quarter" idx="12"/>
          </p:nvPr>
        </p:nvSpPr>
        <p:spPr>
          <a:ln/>
        </p:spPr>
        <p:txBody>
          <a:bodyPr/>
          <a:lstStyle>
            <a:lvl1pPr>
              <a:defRPr/>
            </a:lvl1pPr>
          </a:lstStyle>
          <a:p>
            <a:pPr>
              <a:defRPr/>
            </a:pPr>
            <a:fld id="{894011F7-1B8D-C94C-B414-41F22179DAF2}" type="slidenum">
              <a:rPr lang="en-US" altLang="zh-CN"/>
              <a:pPr>
                <a:defRPr/>
              </a:pPr>
              <a:t>‹#›</a:t>
            </a:fld>
            <a:endParaRPr lang="en-US" altLang="zh-CN"/>
          </a:p>
        </p:txBody>
      </p:sp>
    </p:spTree>
    <p:extLst>
      <p:ext uri="{BB962C8B-B14F-4D97-AF65-F5344CB8AC3E}">
        <p14:creationId xmlns:p14="http://schemas.microsoft.com/office/powerpoint/2010/main" val="21998803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682601D-D779-934A-A410-BA0F48C7875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6B67E-3F8B-EA46-969D-E18B5460C0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6CAB7C1-F143-1246-9349-919E93EF4239}"/>
              </a:ext>
            </a:extLst>
          </p:cNvPr>
          <p:cNvSpPr>
            <a:spLocks noGrp="1" noChangeArrowheads="1"/>
          </p:cNvSpPr>
          <p:nvPr>
            <p:ph type="sldNum" sz="quarter" idx="12"/>
          </p:nvPr>
        </p:nvSpPr>
        <p:spPr>
          <a:ln/>
        </p:spPr>
        <p:txBody>
          <a:bodyPr/>
          <a:lstStyle>
            <a:lvl1pPr>
              <a:defRPr/>
            </a:lvl1pPr>
          </a:lstStyle>
          <a:p>
            <a:pPr>
              <a:defRPr/>
            </a:pPr>
            <a:fld id="{6ED1A90E-BE51-3A4A-AAD7-5A46B916CA1C}" type="slidenum">
              <a:rPr lang="en-US" altLang="zh-CN"/>
              <a:pPr>
                <a:defRPr/>
              </a:pPr>
              <a:t>‹#›</a:t>
            </a:fld>
            <a:endParaRPr lang="en-US" altLang="zh-CN"/>
          </a:p>
        </p:txBody>
      </p:sp>
    </p:spTree>
    <p:extLst>
      <p:ext uri="{BB962C8B-B14F-4D97-AF65-F5344CB8AC3E}">
        <p14:creationId xmlns:p14="http://schemas.microsoft.com/office/powerpoint/2010/main" val="23897454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8F70260-0B05-6A42-A15B-033C81E135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7D9BB77-C43E-8447-85A9-B4C3879500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9D4004-528F-BD41-B196-13E50FF4FBE9}"/>
              </a:ext>
            </a:extLst>
          </p:cNvPr>
          <p:cNvSpPr>
            <a:spLocks noGrp="1" noChangeArrowheads="1"/>
          </p:cNvSpPr>
          <p:nvPr>
            <p:ph type="sldNum" sz="quarter" idx="12"/>
          </p:nvPr>
        </p:nvSpPr>
        <p:spPr>
          <a:ln/>
        </p:spPr>
        <p:txBody>
          <a:bodyPr/>
          <a:lstStyle>
            <a:lvl1pPr>
              <a:defRPr/>
            </a:lvl1pPr>
          </a:lstStyle>
          <a:p>
            <a:pPr>
              <a:defRPr/>
            </a:pPr>
            <a:fld id="{E19F9832-C222-FC47-B7C2-B46BB251B998}" type="slidenum">
              <a:rPr lang="en-US" altLang="zh-CN"/>
              <a:pPr>
                <a:defRPr/>
              </a:pPr>
              <a:t>‹#›</a:t>
            </a:fld>
            <a:endParaRPr lang="en-US" altLang="zh-CN"/>
          </a:p>
        </p:txBody>
      </p:sp>
    </p:spTree>
    <p:extLst>
      <p:ext uri="{BB962C8B-B14F-4D97-AF65-F5344CB8AC3E}">
        <p14:creationId xmlns:p14="http://schemas.microsoft.com/office/powerpoint/2010/main" val="2418771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1E62EEB-4EAA-2E4E-BD92-E9D12B3C27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6D3DC23-64DB-784D-A417-192AC70D2C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1A3EFC-758B-EF43-A83B-AB72D2C71E20}"/>
              </a:ext>
            </a:extLst>
          </p:cNvPr>
          <p:cNvSpPr>
            <a:spLocks noGrp="1" noChangeArrowheads="1"/>
          </p:cNvSpPr>
          <p:nvPr>
            <p:ph type="sldNum" sz="quarter" idx="12"/>
          </p:nvPr>
        </p:nvSpPr>
        <p:spPr>
          <a:ln/>
        </p:spPr>
        <p:txBody>
          <a:bodyPr/>
          <a:lstStyle>
            <a:lvl1pPr>
              <a:defRPr/>
            </a:lvl1pPr>
          </a:lstStyle>
          <a:p>
            <a:pPr>
              <a:defRPr/>
            </a:pPr>
            <a:fld id="{4CEEAE64-D789-F54E-9F6F-2D7EAE80533D}" type="slidenum">
              <a:rPr lang="en-US" altLang="zh-CN"/>
              <a:pPr>
                <a:defRPr/>
              </a:pPr>
              <a:t>‹#›</a:t>
            </a:fld>
            <a:endParaRPr lang="en-US" altLang="zh-CN"/>
          </a:p>
        </p:txBody>
      </p:sp>
    </p:spTree>
    <p:extLst>
      <p:ext uri="{BB962C8B-B14F-4D97-AF65-F5344CB8AC3E}">
        <p14:creationId xmlns:p14="http://schemas.microsoft.com/office/powerpoint/2010/main" val="15216286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64C4790-2855-D14D-B46B-3B616F2BD1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1F43546-AA43-5B4D-824B-3401FAAECD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1606184-EF0E-3D4D-9760-485DE575C766}"/>
              </a:ext>
            </a:extLst>
          </p:cNvPr>
          <p:cNvSpPr>
            <a:spLocks noGrp="1" noChangeArrowheads="1"/>
          </p:cNvSpPr>
          <p:nvPr>
            <p:ph type="sldNum" sz="quarter" idx="12"/>
          </p:nvPr>
        </p:nvSpPr>
        <p:spPr>
          <a:ln/>
        </p:spPr>
        <p:txBody>
          <a:bodyPr/>
          <a:lstStyle>
            <a:lvl1pPr>
              <a:defRPr/>
            </a:lvl1pPr>
          </a:lstStyle>
          <a:p>
            <a:pPr>
              <a:defRPr/>
            </a:pPr>
            <a:fld id="{BE68B52B-04A6-6645-8BBE-D49E9192C6D6}" type="slidenum">
              <a:rPr lang="en-US" altLang="zh-CN"/>
              <a:pPr>
                <a:defRPr/>
              </a:pPr>
              <a:t>‹#›</a:t>
            </a:fld>
            <a:endParaRPr lang="en-US" altLang="zh-CN"/>
          </a:p>
        </p:txBody>
      </p:sp>
    </p:spTree>
    <p:extLst>
      <p:ext uri="{BB962C8B-B14F-4D97-AF65-F5344CB8AC3E}">
        <p14:creationId xmlns:p14="http://schemas.microsoft.com/office/powerpoint/2010/main" val="2429880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35CD800-2F23-6340-87C9-496ADEB593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51B98E-CB8D-7641-84E7-0C55A4D43EE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44C7AAA-E1F0-1F40-8BE3-134F0127FFEF}"/>
              </a:ext>
            </a:extLst>
          </p:cNvPr>
          <p:cNvSpPr>
            <a:spLocks noGrp="1" noChangeArrowheads="1"/>
          </p:cNvSpPr>
          <p:nvPr>
            <p:ph type="sldNum" sz="quarter" idx="12"/>
          </p:nvPr>
        </p:nvSpPr>
        <p:spPr>
          <a:ln/>
        </p:spPr>
        <p:txBody>
          <a:bodyPr/>
          <a:lstStyle>
            <a:lvl1pPr>
              <a:defRPr/>
            </a:lvl1pPr>
          </a:lstStyle>
          <a:p>
            <a:pPr>
              <a:defRPr/>
            </a:pPr>
            <a:fld id="{CF6C15D8-A365-4346-92C2-EA02D323D9C1}" type="slidenum">
              <a:rPr lang="en-US" altLang="zh-CN"/>
              <a:pPr>
                <a:defRPr/>
              </a:pPr>
              <a:t>‹#›</a:t>
            </a:fld>
            <a:endParaRPr lang="en-US" altLang="zh-CN"/>
          </a:p>
        </p:txBody>
      </p:sp>
    </p:spTree>
    <p:extLst>
      <p:ext uri="{BB962C8B-B14F-4D97-AF65-F5344CB8AC3E}">
        <p14:creationId xmlns:p14="http://schemas.microsoft.com/office/powerpoint/2010/main" val="1941974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A5F9007F-0E91-AA43-9175-CBFF075E3E4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FE79E50-8B11-4844-84D4-7E1187AE43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7CA8B9-2706-8442-8639-3EF9B7CCD468}"/>
              </a:ext>
            </a:extLst>
          </p:cNvPr>
          <p:cNvSpPr>
            <a:spLocks noGrp="1" noChangeArrowheads="1"/>
          </p:cNvSpPr>
          <p:nvPr>
            <p:ph type="sldNum" sz="quarter" idx="12"/>
          </p:nvPr>
        </p:nvSpPr>
        <p:spPr>
          <a:ln/>
        </p:spPr>
        <p:txBody>
          <a:bodyPr/>
          <a:lstStyle>
            <a:lvl1pPr>
              <a:defRPr/>
            </a:lvl1pPr>
          </a:lstStyle>
          <a:p>
            <a:pPr>
              <a:defRPr/>
            </a:pPr>
            <a:fld id="{19678A9A-E00C-D343-9139-749B20A0E7C2}" type="slidenum">
              <a:rPr lang="en-US" altLang="zh-CN"/>
              <a:pPr>
                <a:defRPr/>
              </a:pPr>
              <a:t>‹#›</a:t>
            </a:fld>
            <a:endParaRPr lang="en-US" altLang="zh-CN"/>
          </a:p>
        </p:txBody>
      </p:sp>
    </p:spTree>
    <p:extLst>
      <p:ext uri="{BB962C8B-B14F-4D97-AF65-F5344CB8AC3E}">
        <p14:creationId xmlns:p14="http://schemas.microsoft.com/office/powerpoint/2010/main" val="27669141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8FE30D2-A52E-0448-A177-8A93DB53F4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AD6411B-55E7-1B48-8E0E-3EC439D3B9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1455D10-638D-5F4B-BF00-BB22D5B7C7ED}"/>
              </a:ext>
            </a:extLst>
          </p:cNvPr>
          <p:cNvSpPr>
            <a:spLocks noGrp="1" noChangeArrowheads="1"/>
          </p:cNvSpPr>
          <p:nvPr>
            <p:ph type="sldNum" sz="quarter" idx="12"/>
          </p:nvPr>
        </p:nvSpPr>
        <p:spPr>
          <a:ln/>
        </p:spPr>
        <p:txBody>
          <a:bodyPr/>
          <a:lstStyle>
            <a:lvl1pPr>
              <a:defRPr/>
            </a:lvl1pPr>
          </a:lstStyle>
          <a:p>
            <a:pPr>
              <a:defRPr/>
            </a:pPr>
            <a:fld id="{5D101EBC-0487-8C40-B9B0-D2454DB12172}" type="slidenum">
              <a:rPr lang="en-US" altLang="zh-CN"/>
              <a:pPr>
                <a:defRPr/>
              </a:pPr>
              <a:t>‹#›</a:t>
            </a:fld>
            <a:endParaRPr lang="en-US" altLang="zh-CN"/>
          </a:p>
        </p:txBody>
      </p:sp>
    </p:spTree>
    <p:extLst>
      <p:ext uri="{BB962C8B-B14F-4D97-AF65-F5344CB8AC3E}">
        <p14:creationId xmlns:p14="http://schemas.microsoft.com/office/powerpoint/2010/main" val="28175744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A1B331F-3102-9D4A-87CB-A0580D82B3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2DF9CD3-8BAE-5E46-BBBE-FA3BBC01A2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C19D2BB-5016-5743-956F-1EF034BE5DAC}"/>
              </a:ext>
            </a:extLst>
          </p:cNvPr>
          <p:cNvSpPr>
            <a:spLocks noGrp="1" noChangeArrowheads="1"/>
          </p:cNvSpPr>
          <p:nvPr>
            <p:ph type="sldNum" sz="quarter" idx="12"/>
          </p:nvPr>
        </p:nvSpPr>
        <p:spPr>
          <a:ln/>
        </p:spPr>
        <p:txBody>
          <a:bodyPr/>
          <a:lstStyle>
            <a:lvl1pPr>
              <a:defRPr/>
            </a:lvl1pPr>
          </a:lstStyle>
          <a:p>
            <a:pPr>
              <a:defRPr/>
            </a:pPr>
            <a:fld id="{9BDB7BB2-5493-AB46-AC72-249C34FF8294}" type="slidenum">
              <a:rPr lang="en-US" altLang="zh-CN"/>
              <a:pPr>
                <a:defRPr/>
              </a:pPr>
              <a:t>‹#›</a:t>
            </a:fld>
            <a:endParaRPr lang="en-US" altLang="zh-CN"/>
          </a:p>
        </p:txBody>
      </p:sp>
    </p:spTree>
    <p:extLst>
      <p:ext uri="{BB962C8B-B14F-4D97-AF65-F5344CB8AC3E}">
        <p14:creationId xmlns:p14="http://schemas.microsoft.com/office/powerpoint/2010/main" val="2812755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F06497D3-D7EC-B043-9B22-DFD00E3501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3CF2ADD-6919-C341-91E6-26E90C6762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CC8A538-8755-0348-B454-BC5208D2F62B}"/>
              </a:ext>
            </a:extLst>
          </p:cNvPr>
          <p:cNvSpPr>
            <a:spLocks noGrp="1" noChangeArrowheads="1"/>
          </p:cNvSpPr>
          <p:nvPr>
            <p:ph type="sldNum" sz="quarter" idx="12"/>
          </p:nvPr>
        </p:nvSpPr>
        <p:spPr>
          <a:ln/>
        </p:spPr>
        <p:txBody>
          <a:bodyPr/>
          <a:lstStyle>
            <a:lvl1pPr>
              <a:defRPr/>
            </a:lvl1pPr>
          </a:lstStyle>
          <a:p>
            <a:pPr>
              <a:defRPr/>
            </a:pPr>
            <a:fld id="{D6A16328-CB3F-7D4C-9C58-E475D6734D9C}" type="slidenum">
              <a:rPr lang="en-US" altLang="zh-CN"/>
              <a:pPr>
                <a:defRPr/>
              </a:pPr>
              <a:t>‹#›</a:t>
            </a:fld>
            <a:endParaRPr lang="en-US" altLang="zh-CN"/>
          </a:p>
        </p:txBody>
      </p:sp>
    </p:spTree>
    <p:extLst>
      <p:ext uri="{BB962C8B-B14F-4D97-AF65-F5344CB8AC3E}">
        <p14:creationId xmlns:p14="http://schemas.microsoft.com/office/powerpoint/2010/main" val="35668113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14918D9-2334-BD44-BFB9-3692FFFB55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AD53C09-0C4C-244C-B9E9-54D25D9888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E66F696-8304-A44E-B95B-3DCC6BE9C5B7}"/>
              </a:ext>
            </a:extLst>
          </p:cNvPr>
          <p:cNvSpPr>
            <a:spLocks noGrp="1" noChangeArrowheads="1"/>
          </p:cNvSpPr>
          <p:nvPr>
            <p:ph type="sldNum" sz="quarter" idx="12"/>
          </p:nvPr>
        </p:nvSpPr>
        <p:spPr>
          <a:ln/>
        </p:spPr>
        <p:txBody>
          <a:bodyPr/>
          <a:lstStyle>
            <a:lvl1pPr>
              <a:defRPr/>
            </a:lvl1pPr>
          </a:lstStyle>
          <a:p>
            <a:pPr>
              <a:defRPr/>
            </a:pPr>
            <a:fld id="{9D7C8528-C7F5-EA4E-889C-E884D7A3F3D9}" type="slidenum">
              <a:rPr lang="en-US" altLang="zh-CN"/>
              <a:pPr>
                <a:defRPr/>
              </a:pPr>
              <a:t>‹#›</a:t>
            </a:fld>
            <a:endParaRPr lang="en-US" altLang="zh-CN"/>
          </a:p>
        </p:txBody>
      </p:sp>
    </p:spTree>
    <p:extLst>
      <p:ext uri="{BB962C8B-B14F-4D97-AF65-F5344CB8AC3E}">
        <p14:creationId xmlns:p14="http://schemas.microsoft.com/office/powerpoint/2010/main" val="14265714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4E85ACE-BA92-0346-92FD-FDB5C778FFF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EFDF55D-3009-3642-A9C8-F0CD594180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38DBC5B-D746-284F-9DA3-F806ADC78E1A}"/>
              </a:ext>
            </a:extLst>
          </p:cNvPr>
          <p:cNvSpPr>
            <a:spLocks noGrp="1" noChangeArrowheads="1"/>
          </p:cNvSpPr>
          <p:nvPr>
            <p:ph type="sldNum" sz="quarter" idx="12"/>
          </p:nvPr>
        </p:nvSpPr>
        <p:spPr>
          <a:ln/>
        </p:spPr>
        <p:txBody>
          <a:bodyPr/>
          <a:lstStyle>
            <a:lvl1pPr>
              <a:defRPr/>
            </a:lvl1pPr>
          </a:lstStyle>
          <a:p>
            <a:pPr>
              <a:defRPr/>
            </a:pPr>
            <a:fld id="{7BB2FC1B-FEBD-8540-B4C6-AD506456053A}" type="slidenum">
              <a:rPr lang="en-US" altLang="zh-CN"/>
              <a:pPr>
                <a:defRPr/>
              </a:pPr>
              <a:t>‹#›</a:t>
            </a:fld>
            <a:endParaRPr lang="en-US" altLang="zh-CN"/>
          </a:p>
        </p:txBody>
      </p:sp>
    </p:spTree>
    <p:extLst>
      <p:ext uri="{BB962C8B-B14F-4D97-AF65-F5344CB8AC3E}">
        <p14:creationId xmlns:p14="http://schemas.microsoft.com/office/powerpoint/2010/main" val="8596137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35EFDCA-9EC7-3742-B6D6-8D41109A14A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08CE9FB-AB3F-D84E-9F3F-73DDBE140D6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AA4FBF2-CBC2-A246-90FE-96C8B0C58A2E}"/>
              </a:ext>
            </a:extLst>
          </p:cNvPr>
          <p:cNvSpPr>
            <a:spLocks noGrp="1" noChangeArrowheads="1"/>
          </p:cNvSpPr>
          <p:nvPr>
            <p:ph type="sldNum" sz="quarter" idx="12"/>
          </p:nvPr>
        </p:nvSpPr>
        <p:spPr>
          <a:ln/>
        </p:spPr>
        <p:txBody>
          <a:bodyPr/>
          <a:lstStyle>
            <a:lvl1pPr>
              <a:defRPr/>
            </a:lvl1pPr>
          </a:lstStyle>
          <a:p>
            <a:pPr>
              <a:defRPr/>
            </a:pPr>
            <a:fld id="{1983148D-1CB3-1447-96B5-582FC801F609}" type="slidenum">
              <a:rPr lang="en-US" altLang="zh-CN"/>
              <a:pPr>
                <a:defRPr/>
              </a:pPr>
              <a:t>‹#›</a:t>
            </a:fld>
            <a:endParaRPr lang="en-US" altLang="zh-CN"/>
          </a:p>
        </p:txBody>
      </p:sp>
    </p:spTree>
    <p:extLst>
      <p:ext uri="{BB962C8B-B14F-4D97-AF65-F5344CB8AC3E}">
        <p14:creationId xmlns:p14="http://schemas.microsoft.com/office/powerpoint/2010/main" val="15314604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A74B24F-5F06-5643-AE7B-D5A963794B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71F54F4-B22D-2545-BDAA-310A5063B4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CBC1BC4-E863-C14E-89A0-15762973B728}"/>
              </a:ext>
            </a:extLst>
          </p:cNvPr>
          <p:cNvSpPr>
            <a:spLocks noGrp="1" noChangeArrowheads="1"/>
          </p:cNvSpPr>
          <p:nvPr>
            <p:ph type="sldNum" sz="quarter" idx="12"/>
          </p:nvPr>
        </p:nvSpPr>
        <p:spPr>
          <a:ln/>
        </p:spPr>
        <p:txBody>
          <a:bodyPr/>
          <a:lstStyle>
            <a:lvl1pPr>
              <a:defRPr/>
            </a:lvl1pPr>
          </a:lstStyle>
          <a:p>
            <a:pPr>
              <a:defRPr/>
            </a:pPr>
            <a:fld id="{CAFCA87C-51A3-004F-8AE8-E3CED9DBF0D7}" type="slidenum">
              <a:rPr lang="en-US" altLang="zh-CN"/>
              <a:pPr>
                <a:defRPr/>
              </a:pPr>
              <a:t>‹#›</a:t>
            </a:fld>
            <a:endParaRPr lang="en-US" altLang="zh-CN"/>
          </a:p>
        </p:txBody>
      </p:sp>
    </p:spTree>
    <p:extLst>
      <p:ext uri="{BB962C8B-B14F-4D97-AF65-F5344CB8AC3E}">
        <p14:creationId xmlns:p14="http://schemas.microsoft.com/office/powerpoint/2010/main" val="26223005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E5AD9BA-FE0B-D44A-A178-BECAC17FD6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1B013D3-0EC1-FB4C-9A85-608E1BB99F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7A15B8E-8416-3C47-824A-1334A677CAB1}"/>
              </a:ext>
            </a:extLst>
          </p:cNvPr>
          <p:cNvSpPr>
            <a:spLocks noGrp="1" noChangeArrowheads="1"/>
          </p:cNvSpPr>
          <p:nvPr>
            <p:ph type="sldNum" sz="quarter" idx="12"/>
          </p:nvPr>
        </p:nvSpPr>
        <p:spPr>
          <a:ln/>
        </p:spPr>
        <p:txBody>
          <a:bodyPr/>
          <a:lstStyle>
            <a:lvl1pPr>
              <a:defRPr/>
            </a:lvl1pPr>
          </a:lstStyle>
          <a:p>
            <a:pPr>
              <a:defRPr/>
            </a:pPr>
            <a:fld id="{CF914E2B-A3AC-EC4B-BB87-722EAFAC0B6C}" type="slidenum">
              <a:rPr lang="en-US" altLang="zh-CN"/>
              <a:pPr>
                <a:defRPr/>
              </a:pPr>
              <a:t>‹#›</a:t>
            </a:fld>
            <a:endParaRPr lang="en-US" altLang="zh-CN"/>
          </a:p>
        </p:txBody>
      </p:sp>
    </p:spTree>
    <p:extLst>
      <p:ext uri="{BB962C8B-B14F-4D97-AF65-F5344CB8AC3E}">
        <p14:creationId xmlns:p14="http://schemas.microsoft.com/office/powerpoint/2010/main" val="1096246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4BE11FA-D48A-BE4C-AD84-49D8B3F4AE7F}"/>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021ABD2-2231-BC40-A416-F2DE67C340D0}"/>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63CE08E-28B3-FC4D-84C7-5007094F220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0637C17F-641D-4641-975E-E6AE5E46BD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5974A53A-A5A7-6B4F-8114-B7842168E72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65C37938-CC9E-0E42-8982-B2613A78685F}" type="slidenum">
              <a:rPr lang="en-US" altLang="zh-CN"/>
              <a:pPr>
                <a:defRPr/>
              </a:pPr>
              <a:t>‹#›</a:t>
            </a:fld>
            <a:endParaRPr lang="en-US" altLang="zh-CN"/>
          </a:p>
        </p:txBody>
      </p:sp>
    </p:spTree>
    <p:extLst>
      <p:ext uri="{BB962C8B-B14F-4D97-AF65-F5344CB8AC3E}">
        <p14:creationId xmlns:p14="http://schemas.microsoft.com/office/powerpoint/2010/main" val="29648321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09D9904-D7BA-0442-88A4-8952F3C1773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1FE45FE-2A84-7E44-B55B-CE7353A58F1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F7C18B8-A44F-5B46-9E61-27FDF443F0F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6C403749-9CB5-424A-96B5-A36E0863A57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95D23B46-949B-D542-AF32-91BB206550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A92C3336-B862-FC41-8C3D-151184040925}" type="slidenum">
              <a:rPr lang="en-US" altLang="zh-CN"/>
              <a:pPr>
                <a:defRPr/>
              </a:pPr>
              <a:t>‹#›</a:t>
            </a:fld>
            <a:endParaRPr lang="en-US" altLang="zh-CN"/>
          </a:p>
        </p:txBody>
      </p:sp>
    </p:spTree>
    <p:extLst>
      <p:ext uri="{BB962C8B-B14F-4D97-AF65-F5344CB8AC3E}">
        <p14:creationId xmlns:p14="http://schemas.microsoft.com/office/powerpoint/2010/main" val="24460454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285D133-F7B8-F243-9A90-7E4B1F6B1FF6}"/>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030F0BC8-E417-2C4D-9418-87F0385C7983}"/>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C6ADB643-C34F-3248-AFF3-EB08B1F5CE1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D6BF224F-DBEB-1947-9964-1FA96B780A2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6B57C08F-BC17-AA41-AC8A-61BF74CA65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57E4E4FC-04FD-1B4F-93B0-15B1E9F1E7F5}" type="slidenum">
              <a:rPr lang="en-US" altLang="zh-CN"/>
              <a:pPr>
                <a:defRPr/>
              </a:pPr>
              <a:t>‹#›</a:t>
            </a:fld>
            <a:endParaRPr lang="en-US" altLang="zh-CN"/>
          </a:p>
        </p:txBody>
      </p:sp>
    </p:spTree>
    <p:extLst>
      <p:ext uri="{BB962C8B-B14F-4D97-AF65-F5344CB8AC3E}">
        <p14:creationId xmlns:p14="http://schemas.microsoft.com/office/powerpoint/2010/main" val="39339607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6.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1.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1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2.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1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3.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1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4.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1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5.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6.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1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7.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8.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16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20.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17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21.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1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2.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2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4.xml"/></Relationships>
</file>

<file path=ppt/slides/_rels/slide1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5.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6.xml"/><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7.xml"/><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8.xml"/><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9.xml"/><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0.xml"/><Relationship Id="rId1" Type="http://schemas.openxmlformats.org/officeDocument/2006/relationships/slideLayout" Target="../slideLayouts/slideLayout24.xml"/></Relationships>
</file>

<file path=ppt/slides/_rels/slide2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1.xml"/><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2.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2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3.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4.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35.png"/></Relationships>
</file>

<file path=ppt/slides/_rels/slide2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5.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35.png"/></Relationships>
</file>

<file path=ppt/slides/_rels/slide2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6.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35.png"/></Relationships>
</file>

<file path=ppt/slides/_rels/slide2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7.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35.png"/></Relationships>
</file>

<file path=ppt/slides/_rels/slide2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8.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9.xml"/><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4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0.xml"/><Relationship Id="rId1" Type="http://schemas.openxmlformats.org/officeDocument/2006/relationships/slideLayout" Target="../slideLayouts/slideLayout24.xml"/></Relationships>
</file>

<file path=ppt/slides/_rels/slide25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4.xml"/></Relationships>
</file>

<file path=ppt/slides/_rels/slide25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hyperlink" Target="https://safari.ethz.ch/digitaltechnik/spring2021/lib/exe/fetch.php?media=onur-digitaldesign_comparch-2021-lecture18-branch-prediction-ii-afterlecture.pdf" TargetMode="External"/><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3.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6.xml"/></Relationships>
</file>

<file path=ppt/slides/_rels/slide261.xml.rels><?xml version="1.0" encoding="UTF-8" standalone="yes"?>
<Relationships xmlns="http://schemas.openxmlformats.org/package/2006/relationships"><Relationship Id="rId3" Type="http://schemas.openxmlformats.org/officeDocument/2006/relationships/hyperlink" Target="https://goinswriter.com/run-your-race/" TargetMode="External"/><Relationship Id="rId2" Type="http://schemas.openxmlformats.org/officeDocument/2006/relationships/hyperlink" Target="https://www.youtube.com/watch?v=Qy5A8dVYU3k" TargetMode="External"/><Relationship Id="rId1" Type="http://schemas.openxmlformats.org/officeDocument/2006/relationships/slideLayout" Target="../slideLayouts/slideLayout46.xml"/><Relationship Id="rId4" Type="http://schemas.openxmlformats.org/officeDocument/2006/relationships/hyperlink" Target="https://medium.com/@KyleKaiBU/on-finding-your-phd-advisor-fd056fe2c1ca" TargetMode="External"/></Relationships>
</file>

<file path=ppt/slides/_rels/slide262.xml.rels><?xml version="1.0" encoding="UTF-8" standalone="yes"?>
<Relationships xmlns="http://schemas.openxmlformats.org/package/2006/relationships"><Relationship Id="rId8" Type="http://schemas.openxmlformats.org/officeDocument/2006/relationships/hyperlink" Target="https://music.163.com/#/song?id=5259498" TargetMode="External"/><Relationship Id="rId3" Type="http://schemas.openxmlformats.org/officeDocument/2006/relationships/image" Target="../media/image50.jpeg"/><Relationship Id="rId7" Type="http://schemas.openxmlformats.org/officeDocument/2006/relationships/hyperlink" Target="https://music.163.com/#/song?id=1397725297" TargetMode="External"/><Relationship Id="rId2" Type="http://schemas.openxmlformats.org/officeDocument/2006/relationships/notesSlide" Target="../notesSlides/notesSlide164.xml"/><Relationship Id="rId1" Type="http://schemas.openxmlformats.org/officeDocument/2006/relationships/slideLayout" Target="../slideLayouts/slideLayout46.xml"/><Relationship Id="rId6" Type="http://schemas.openxmlformats.org/officeDocument/2006/relationships/hyperlink" Target="https://music.163.com/#/song?id=816499" TargetMode="External"/><Relationship Id="rId5" Type="http://schemas.openxmlformats.org/officeDocument/2006/relationships/image" Target="../media/image52.jpeg"/><Relationship Id="rId4" Type="http://schemas.openxmlformats.org/officeDocument/2006/relationships/image" Target="../media/image51.png"/></Relationships>
</file>

<file path=ppt/slides/_rels/slide263.xml.rels><?xml version="1.0" encoding="UTF-8" standalone="yes"?>
<Relationships xmlns="http://schemas.openxmlformats.org/package/2006/relationships"><Relationship Id="rId3" Type="http://schemas.openxmlformats.org/officeDocument/2006/relationships/hyperlink" Target="https://music.163.com/#/song?id=480353" TargetMode="External"/><Relationship Id="rId2" Type="http://schemas.openxmlformats.org/officeDocument/2006/relationships/notesSlide" Target="../notesSlides/notesSlide165.xml"/><Relationship Id="rId1" Type="http://schemas.openxmlformats.org/officeDocument/2006/relationships/slideLayout" Target="../slideLayouts/slideLayout46.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hyperlink" Target="https://music.163.com/#/song?id=509098808"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6.xml"/><Relationship Id="rId1" Type="http://schemas.openxmlformats.org/officeDocument/2006/relationships/slideLayout" Target="../slideLayouts/slideLayout46.xml"/><Relationship Id="rId4" Type="http://schemas.openxmlformats.org/officeDocument/2006/relationships/hyperlink" Target="https://www.bilibili.com/video/BV1PW41127BQ"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07</a:t>
            </a:r>
            <a:endParaRPr lang="zh-CN" altLang="en-US" sz="3600" b="1"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r>
              <a:rPr lang="en-US" altLang="zh-CN" dirty="0"/>
              <a:t>Dynamic Parallelism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CN" altLang="en-CN"/>
              <a:t>Dynamic</a:t>
            </a:r>
            <a:r>
              <a:rPr lang="zh-CN" altLang="en-US"/>
              <a:t> </a:t>
            </a:r>
            <a:r>
              <a:rPr lang="en-US" altLang="zh-CN"/>
              <a:t>Branch Prediction</a:t>
            </a:r>
            <a:endParaRPr lang="en-CN" altLang="en-CN"/>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p:txBody>
          <a:bodyPr/>
          <a:lstStyle/>
          <a:p>
            <a:r>
              <a:rPr lang="en-US" altLang="zh-CN" dirty="0">
                <a:solidFill>
                  <a:srgbClr val="00B0F0"/>
                </a:solidFill>
              </a:rPr>
              <a:t>1-bit predictor / last-time predictor</a:t>
            </a:r>
            <a:endParaRPr lang="en-US" altLang="en-CN" dirty="0">
              <a:solidFill>
                <a:srgbClr val="00B0F0"/>
              </a:solidFill>
            </a:endParaRPr>
          </a:p>
          <a:p>
            <a:r>
              <a:rPr lang="en-US" altLang="en-CN" dirty="0"/>
              <a:t>U</a:t>
            </a:r>
            <a:r>
              <a:rPr lang="en-CN" altLang="en-CN" dirty="0"/>
              <a:t>se branch prediction buffer (or branch history table) indexed by lower portion of branch address and marked with a bit to track taken/untaken status</a:t>
            </a:r>
          </a:p>
          <a:p>
            <a:r>
              <a:rPr lang="en-US" altLang="en-CN" dirty="0">
                <a:solidFill>
                  <a:srgbClr val="00B0F0"/>
                </a:solidFill>
              </a:rPr>
              <a:t>bit 1 for taken</a:t>
            </a:r>
          </a:p>
          <a:p>
            <a:r>
              <a:rPr lang="en-US" altLang="en-CN" dirty="0">
                <a:solidFill>
                  <a:srgbClr val="00B0F0"/>
                </a:solidFill>
              </a:rPr>
              <a:t>bit 0 for untaken</a:t>
            </a:r>
            <a:endParaRPr lang="en-CN" altLang="en-CN" dirty="0">
              <a:solidFill>
                <a:srgbClr val="00B0F0"/>
              </a:solidFill>
            </a:endParaRPr>
          </a:p>
        </p:txBody>
      </p:sp>
    </p:spTree>
    <p:extLst>
      <p:ext uri="{BB962C8B-B14F-4D97-AF65-F5344CB8AC3E}">
        <p14:creationId xmlns:p14="http://schemas.microsoft.com/office/powerpoint/2010/main" val="26874772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5D361D1D-98E1-F045-9C43-E6B634CCA360}"/>
              </a:ext>
            </a:extLst>
          </p:cNvPr>
          <p:cNvSpPr>
            <a:spLocks noGrp="1" noChangeArrowheads="1"/>
          </p:cNvSpPr>
          <p:nvPr>
            <p:ph type="title"/>
          </p:nvPr>
        </p:nvSpPr>
        <p:spPr/>
        <p:txBody>
          <a:bodyPr/>
          <a:lstStyle/>
          <a:p>
            <a:r>
              <a:rPr lang="en-CN" altLang="en-CN"/>
              <a:t>Functional Unit Status</a:t>
            </a:r>
          </a:p>
        </p:txBody>
      </p:sp>
      <p:sp>
        <p:nvSpPr>
          <p:cNvPr id="159746" name="Content Placeholder 2">
            <a:extLst>
              <a:ext uri="{FF2B5EF4-FFF2-40B4-BE49-F238E27FC236}">
                <a16:creationId xmlns:a16="http://schemas.microsoft.com/office/drawing/2014/main" id="{57CBE39A-F99B-2548-BDE0-FE39BDE81A44}"/>
              </a:ext>
            </a:extLst>
          </p:cNvPr>
          <p:cNvSpPr>
            <a:spLocks noGrp="1" noChangeArrowheads="1"/>
          </p:cNvSpPr>
          <p:nvPr>
            <p:ph idx="1"/>
          </p:nvPr>
        </p:nvSpPr>
        <p:spPr/>
        <p:txBody>
          <a:bodyPr/>
          <a:lstStyle/>
          <a:p>
            <a:r>
              <a:rPr lang="en-US" altLang="en-CN"/>
              <a:t>I</a:t>
            </a:r>
            <a:r>
              <a:rPr lang="en-CN" altLang="en-CN"/>
              <a:t>ndicate the state of the functional unit</a:t>
            </a:r>
          </a:p>
          <a:p>
            <a:r>
              <a:rPr lang="en-US" altLang="en-CN"/>
              <a:t>N</a:t>
            </a:r>
            <a:r>
              <a:rPr lang="en-CN" altLang="en-CN"/>
              <a:t>ine fields per functional unit (FU)</a:t>
            </a:r>
          </a:p>
        </p:txBody>
      </p:sp>
      <p:pic>
        <p:nvPicPr>
          <p:cNvPr id="159747" name="Picture 3">
            <a:extLst>
              <a:ext uri="{FF2B5EF4-FFF2-40B4-BE49-F238E27FC236}">
                <a16:creationId xmlns:a16="http://schemas.microsoft.com/office/drawing/2014/main" id="{237363BA-DAC9-8748-B55A-2846590BD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09888"/>
            <a:ext cx="91440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EA56030A-6FF9-974B-ADD6-766C5A928DA1}"/>
              </a:ext>
            </a:extLst>
          </p:cNvPr>
          <p:cNvSpPr>
            <a:spLocks noGrp="1" noChangeArrowheads="1"/>
          </p:cNvSpPr>
          <p:nvPr>
            <p:ph type="title"/>
          </p:nvPr>
        </p:nvSpPr>
        <p:spPr/>
        <p:txBody>
          <a:bodyPr/>
          <a:lstStyle/>
          <a:p>
            <a:r>
              <a:rPr lang="en-CN" altLang="en-CN"/>
              <a:t>Register Result Status</a:t>
            </a:r>
          </a:p>
        </p:txBody>
      </p:sp>
      <p:sp>
        <p:nvSpPr>
          <p:cNvPr id="160770" name="Content Placeholder 2">
            <a:extLst>
              <a:ext uri="{FF2B5EF4-FFF2-40B4-BE49-F238E27FC236}">
                <a16:creationId xmlns:a16="http://schemas.microsoft.com/office/drawing/2014/main" id="{1B4C0FE7-0B97-D147-A6C7-F29CE38EB054}"/>
              </a:ext>
            </a:extLst>
          </p:cNvPr>
          <p:cNvSpPr>
            <a:spLocks noGrp="1" noChangeArrowheads="1"/>
          </p:cNvSpPr>
          <p:nvPr>
            <p:ph idx="1"/>
          </p:nvPr>
        </p:nvSpPr>
        <p:spPr/>
        <p:txBody>
          <a:bodyPr/>
          <a:lstStyle/>
          <a:p>
            <a:r>
              <a:rPr lang="en-US" altLang="en-CN"/>
              <a:t>I</a:t>
            </a:r>
            <a:r>
              <a:rPr lang="en-CN" altLang="en-CN"/>
              <a:t>ndicate which functional unit will write each register, if an active instruction has the register as its destination</a:t>
            </a:r>
          </a:p>
          <a:p>
            <a:r>
              <a:rPr lang="en-US" altLang="en-CN"/>
              <a:t>S</a:t>
            </a:r>
            <a:r>
              <a:rPr lang="en-CN" altLang="en-CN"/>
              <a:t>et to blank whenever no pending instructions will wirte that register</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Scoreboard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1795" name="Picture 3">
            <a:extLst>
              <a:ext uri="{FF2B5EF4-FFF2-40B4-BE49-F238E27FC236}">
                <a16:creationId xmlns:a16="http://schemas.microsoft.com/office/drawing/2014/main" id="{98D6B2FC-C5DB-9A4A-8FD6-C3DFBDCC6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p>
        </p:txBody>
      </p:sp>
      <p:sp>
        <p:nvSpPr>
          <p:cNvPr id="161797" name="AutoShape 5">
            <a:extLst>
              <a:ext uri="{FF2B5EF4-FFF2-40B4-BE49-F238E27FC236}">
                <a16:creationId xmlns:a16="http://schemas.microsoft.com/office/drawing/2014/main" id="{8746B3FA-EEB6-4C42-A1A3-2671822C4DD9}"/>
              </a:ext>
            </a:extLst>
          </p:cNvPr>
          <p:cNvSpPr>
            <a:spLocks noChangeArrowheads="1"/>
          </p:cNvSpPr>
          <p:nvPr/>
        </p:nvSpPr>
        <p:spPr bwMode="auto">
          <a:xfrm>
            <a:off x="0" y="2819400"/>
            <a:ext cx="3657600" cy="1417638"/>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a:extLst>
              <a:ext uri="{FF2B5EF4-FFF2-40B4-BE49-F238E27FC236}">
                <a16:creationId xmlns:a16="http://schemas.microsoft.com/office/drawing/2014/main" id="{6BF018AD-0A7C-114A-A72D-E7669CDAB5D5}"/>
              </a:ext>
            </a:extLst>
          </p:cNvPr>
          <p:cNvSpPr>
            <a:spLocks noChangeArrowheads="1"/>
          </p:cNvSpPr>
          <p:nvPr/>
        </p:nvSpPr>
        <p:spPr bwMode="auto">
          <a:xfrm>
            <a:off x="3657600" y="3000375"/>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all</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 scoreboard</a:t>
            </a:r>
          </a:p>
        </p:txBody>
      </p:sp>
      <p:sp>
        <p:nvSpPr>
          <p:cNvPr id="10" name="Rectangle 4">
            <a:extLst>
              <a:ext uri="{FF2B5EF4-FFF2-40B4-BE49-F238E27FC236}">
                <a16:creationId xmlns:a16="http://schemas.microsoft.com/office/drawing/2014/main" id="{A781B836-D644-DA4D-AA32-A3FC4A25AE05}"/>
              </a:ext>
            </a:extLst>
          </p:cNvPr>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Scoreboard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1795" name="Picture 3">
            <a:extLst>
              <a:ext uri="{FF2B5EF4-FFF2-40B4-BE49-F238E27FC236}">
                <a16:creationId xmlns:a16="http://schemas.microsoft.com/office/drawing/2014/main" id="{98D6B2FC-C5DB-9A4A-8FD6-C3DFBDCC6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3375"/>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p>
        </p:txBody>
      </p:sp>
      <p:sp>
        <p:nvSpPr>
          <p:cNvPr id="161797" name="AutoShape 5">
            <a:extLst>
              <a:ext uri="{FF2B5EF4-FFF2-40B4-BE49-F238E27FC236}">
                <a16:creationId xmlns:a16="http://schemas.microsoft.com/office/drawing/2014/main" id="{8746B3FA-EEB6-4C42-A1A3-2671822C4DD9}"/>
              </a:ext>
            </a:extLst>
          </p:cNvPr>
          <p:cNvSpPr>
            <a:spLocks noChangeArrowheads="1"/>
          </p:cNvSpPr>
          <p:nvPr/>
        </p:nvSpPr>
        <p:spPr bwMode="auto">
          <a:xfrm>
            <a:off x="0" y="2819400"/>
            <a:ext cx="3657600" cy="1417638"/>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a:extLst>
              <a:ext uri="{FF2B5EF4-FFF2-40B4-BE49-F238E27FC236}">
                <a16:creationId xmlns:a16="http://schemas.microsoft.com/office/drawing/2014/main" id="{6BF018AD-0A7C-114A-A72D-E7669CDAB5D5}"/>
              </a:ext>
            </a:extLst>
          </p:cNvPr>
          <p:cNvSpPr>
            <a:spLocks noChangeArrowheads="1"/>
          </p:cNvSpPr>
          <p:nvPr/>
        </p:nvSpPr>
        <p:spPr bwMode="auto">
          <a:xfrm>
            <a:off x="4419600" y="3208340"/>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p>
        </p:txBody>
      </p:sp>
      <p:cxnSp>
        <p:nvCxnSpPr>
          <p:cNvPr id="8" name="直接连接符 7">
            <a:extLst>
              <a:ext uri="{FF2B5EF4-FFF2-40B4-BE49-F238E27FC236}">
                <a16:creationId xmlns:a16="http://schemas.microsoft.com/office/drawing/2014/main" id="{D197BE6E-90BE-8142-A480-F035BAAF7DA0}"/>
              </a:ext>
            </a:extLst>
          </p:cNvPr>
          <p:cNvCxnSpPr/>
          <p:nvPr/>
        </p:nvCxnSpPr>
        <p:spPr>
          <a:xfrm>
            <a:off x="762000" y="3106738"/>
            <a:ext cx="152400" cy="1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7">
            <a:extLst>
              <a:ext uri="{FF2B5EF4-FFF2-40B4-BE49-F238E27FC236}">
                <a16:creationId xmlns:a16="http://schemas.microsoft.com/office/drawing/2014/main" id="{2EF05022-985F-7E40-8A72-F94CD3E239D8}"/>
              </a:ext>
            </a:extLst>
          </p:cNvPr>
          <p:cNvCxnSpPr/>
          <p:nvPr/>
        </p:nvCxnSpPr>
        <p:spPr>
          <a:xfrm>
            <a:off x="1066800" y="3457575"/>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4">
            <a:extLst>
              <a:ext uri="{FF2B5EF4-FFF2-40B4-BE49-F238E27FC236}">
                <a16:creationId xmlns:a16="http://schemas.microsoft.com/office/drawing/2014/main" id="{F011DC3F-C6B1-C14D-97A0-E106ADD9647F}"/>
              </a:ext>
            </a:extLst>
          </p:cNvPr>
          <p:cNvSpPr>
            <a:spLocks noChangeArrowheads="1"/>
          </p:cNvSpPr>
          <p:nvPr/>
        </p:nvSpPr>
        <p:spPr bwMode="auto">
          <a:xfrm>
            <a:off x="4419600" y="3554664"/>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p>
        </p:txBody>
      </p:sp>
      <p:sp>
        <p:nvSpPr>
          <p:cNvPr id="11" name="Rectangle 4">
            <a:extLst>
              <a:ext uri="{FF2B5EF4-FFF2-40B4-BE49-F238E27FC236}">
                <a16:creationId xmlns:a16="http://schemas.microsoft.com/office/drawing/2014/main" id="{FC24A1EC-43C9-0649-8797-7C6D2752D86A}"/>
              </a:ext>
            </a:extLst>
          </p:cNvPr>
          <p:cNvSpPr>
            <a:spLocks noChangeArrowheads="1"/>
          </p:cNvSpPr>
          <p:nvPr/>
        </p:nvSpPr>
        <p:spPr bwMode="auto">
          <a:xfrm>
            <a:off x="4419600" y="3889376"/>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F0</a:t>
            </a:r>
          </a:p>
        </p:txBody>
      </p:sp>
      <p:cxnSp>
        <p:nvCxnSpPr>
          <p:cNvPr id="12" name="直接连接符 7">
            <a:extLst>
              <a:ext uri="{FF2B5EF4-FFF2-40B4-BE49-F238E27FC236}">
                <a16:creationId xmlns:a16="http://schemas.microsoft.com/office/drawing/2014/main" id="{BABA00DB-BB3C-FB44-AD88-A53684CE539E}"/>
              </a:ext>
            </a:extLst>
          </p:cNvPr>
          <p:cNvCxnSpPr/>
          <p:nvPr/>
        </p:nvCxnSpPr>
        <p:spPr>
          <a:xfrm>
            <a:off x="1371600" y="3823899"/>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7">
            <a:extLst>
              <a:ext uri="{FF2B5EF4-FFF2-40B4-BE49-F238E27FC236}">
                <a16:creationId xmlns:a16="http://schemas.microsoft.com/office/drawing/2014/main" id="{439F9FAF-1C82-144B-8833-6140C30F131E}"/>
              </a:ext>
            </a:extLst>
          </p:cNvPr>
          <p:cNvCxnSpPr/>
          <p:nvPr/>
        </p:nvCxnSpPr>
        <p:spPr>
          <a:xfrm>
            <a:off x="762000" y="3455987"/>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7">
            <a:extLst>
              <a:ext uri="{FF2B5EF4-FFF2-40B4-BE49-F238E27FC236}">
                <a16:creationId xmlns:a16="http://schemas.microsoft.com/office/drawing/2014/main" id="{CD2F5EBE-25E1-7246-8685-B8649C6C40B5}"/>
              </a:ext>
            </a:extLst>
          </p:cNvPr>
          <p:cNvCxnSpPr/>
          <p:nvPr/>
        </p:nvCxnSpPr>
        <p:spPr>
          <a:xfrm>
            <a:off x="1143000" y="4189412"/>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ectangle 4">
            <a:extLst>
              <a:ext uri="{FF2B5EF4-FFF2-40B4-BE49-F238E27FC236}">
                <a16:creationId xmlns:a16="http://schemas.microsoft.com/office/drawing/2014/main" id="{6F56A91C-1895-484B-8A00-6DA2420258D4}"/>
              </a:ext>
            </a:extLst>
          </p:cNvPr>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p>
        </p:txBody>
      </p:sp>
    </p:spTree>
    <p:extLst>
      <p:ext uri="{BB962C8B-B14F-4D97-AF65-F5344CB8AC3E}">
        <p14:creationId xmlns:p14="http://schemas.microsoft.com/office/powerpoint/2010/main" val="309007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a:extLst>
              <a:ext uri="{FF2B5EF4-FFF2-40B4-BE49-F238E27FC236}">
                <a16:creationId xmlns:a16="http://schemas.microsoft.com/office/drawing/2014/main" id="{86681B8B-4F36-2846-8ABF-AE27F33815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25FA7D8B-13EE-7A4B-9C50-7642C717C455}"/>
              </a:ext>
            </a:extLst>
          </p:cNvPr>
          <p:cNvSpPr>
            <a:spLocks noGrp="1" noChangeArrowheads="1"/>
          </p:cNvSpPr>
          <p:nvPr>
            <p:ph type="title"/>
          </p:nvPr>
        </p:nvSpPr>
        <p:spPr/>
        <p:txBody>
          <a:bodyPr/>
          <a:lstStyle/>
          <a:p>
            <a:r>
              <a:rPr lang="en-CN" altLang="en-CN" dirty="0"/>
              <a:t>Scoreboard Example</a:t>
            </a:r>
          </a:p>
        </p:txBody>
      </p:sp>
      <p:sp>
        <p:nvSpPr>
          <p:cNvPr id="162819" name="Content Placeholder 2">
            <a:extLst>
              <a:ext uri="{FF2B5EF4-FFF2-40B4-BE49-F238E27FC236}">
                <a16:creationId xmlns:a16="http://schemas.microsoft.com/office/drawing/2014/main" id="{C1B233A8-EB2E-D946-B3FA-3DF3E84CF6E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2820" name="Picture 3">
            <a:extLst>
              <a:ext uri="{FF2B5EF4-FFF2-40B4-BE49-F238E27FC236}">
                <a16:creationId xmlns:a16="http://schemas.microsoft.com/office/drawing/2014/main" id="{149D6A6E-8C55-3A47-B808-31942F9233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5">
            <a:extLst>
              <a:ext uri="{FF2B5EF4-FFF2-40B4-BE49-F238E27FC236}">
                <a16:creationId xmlns:a16="http://schemas.microsoft.com/office/drawing/2014/main" id="{DA4C9A22-17BE-0D40-B4BD-9602AA9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Title 1">
            <a:extLst>
              <a:ext uri="{FF2B5EF4-FFF2-40B4-BE49-F238E27FC236}">
                <a16:creationId xmlns:a16="http://schemas.microsoft.com/office/drawing/2014/main" id="{CA822DB4-BB1C-9044-8504-0DAC647578E5}"/>
              </a:ext>
            </a:extLst>
          </p:cNvPr>
          <p:cNvSpPr>
            <a:spLocks noGrp="1" noChangeArrowheads="1"/>
          </p:cNvSpPr>
          <p:nvPr>
            <p:ph type="title"/>
          </p:nvPr>
        </p:nvSpPr>
        <p:spPr/>
        <p:txBody>
          <a:bodyPr/>
          <a:lstStyle/>
          <a:p>
            <a:r>
              <a:rPr lang="en-CN" altLang="en-CN"/>
              <a:t>Scoreboard Example</a:t>
            </a:r>
          </a:p>
        </p:txBody>
      </p:sp>
      <p:sp>
        <p:nvSpPr>
          <p:cNvPr id="163843" name="Content Placeholder 2">
            <a:extLst>
              <a:ext uri="{FF2B5EF4-FFF2-40B4-BE49-F238E27FC236}">
                <a16:creationId xmlns:a16="http://schemas.microsoft.com/office/drawing/2014/main" id="{722F94E0-8F23-7B45-9691-E354804C8419}"/>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3844" name="Picture 3">
            <a:extLst>
              <a:ext uri="{FF2B5EF4-FFF2-40B4-BE49-F238E27FC236}">
                <a16:creationId xmlns:a16="http://schemas.microsoft.com/office/drawing/2014/main" id="{057C8606-F7A3-3A48-BE72-F1324DEAED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0AE3B96-C81A-D24C-AAE0-5D8529222AD4}"/>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5">
            <a:extLst>
              <a:ext uri="{FF2B5EF4-FFF2-40B4-BE49-F238E27FC236}">
                <a16:creationId xmlns:a16="http://schemas.microsoft.com/office/drawing/2014/main" id="{5088AF9C-B445-3B42-9BEE-C8BED4222B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6" name="Title 1">
            <a:extLst>
              <a:ext uri="{FF2B5EF4-FFF2-40B4-BE49-F238E27FC236}">
                <a16:creationId xmlns:a16="http://schemas.microsoft.com/office/drawing/2014/main" id="{93EA995D-7ABB-F045-9094-56DE9B83CF75}"/>
              </a:ext>
            </a:extLst>
          </p:cNvPr>
          <p:cNvSpPr>
            <a:spLocks noGrp="1" noChangeArrowheads="1"/>
          </p:cNvSpPr>
          <p:nvPr>
            <p:ph type="title"/>
          </p:nvPr>
        </p:nvSpPr>
        <p:spPr/>
        <p:txBody>
          <a:bodyPr/>
          <a:lstStyle/>
          <a:p>
            <a:r>
              <a:rPr lang="en-CN" altLang="en-CN"/>
              <a:t>Scoreboard Example</a:t>
            </a:r>
          </a:p>
        </p:txBody>
      </p:sp>
      <p:sp>
        <p:nvSpPr>
          <p:cNvPr id="164867" name="Content Placeholder 2">
            <a:extLst>
              <a:ext uri="{FF2B5EF4-FFF2-40B4-BE49-F238E27FC236}">
                <a16:creationId xmlns:a16="http://schemas.microsoft.com/office/drawing/2014/main" id="{204A2889-08E9-4F4A-A4BF-A59F388DE4C1}"/>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4868" name="Picture 3">
            <a:extLst>
              <a:ext uri="{FF2B5EF4-FFF2-40B4-BE49-F238E27FC236}">
                <a16:creationId xmlns:a16="http://schemas.microsoft.com/office/drawing/2014/main" id="{275DE797-793D-8646-B867-E360AD3C5D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3F04941B-8AFA-7743-9E71-9CCB9B841D9F}"/>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4870" name="Line 5">
            <a:extLst>
              <a:ext uri="{FF2B5EF4-FFF2-40B4-BE49-F238E27FC236}">
                <a16:creationId xmlns:a16="http://schemas.microsoft.com/office/drawing/2014/main" id="{C9C7674B-34C0-A74D-97F7-9221EDC8F9B1}"/>
              </a:ext>
            </a:extLst>
          </p:cNvPr>
          <p:cNvSpPr>
            <a:spLocks noChangeShapeType="1"/>
          </p:cNvSpPr>
          <p:nvPr/>
        </p:nvSpPr>
        <p:spPr bwMode="auto">
          <a:xfrm>
            <a:off x="0" y="31496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1" name="Line 5">
            <a:extLst>
              <a:ext uri="{FF2B5EF4-FFF2-40B4-BE49-F238E27FC236}">
                <a16:creationId xmlns:a16="http://schemas.microsoft.com/office/drawing/2014/main" id="{B1C5E419-1A83-8D4D-B0ED-D86CD4D15038}"/>
              </a:ext>
            </a:extLst>
          </p:cNvPr>
          <p:cNvSpPr>
            <a:spLocks noChangeShapeType="1"/>
          </p:cNvSpPr>
          <p:nvPr/>
        </p:nvSpPr>
        <p:spPr bwMode="auto">
          <a:xfrm>
            <a:off x="0" y="5715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2" name="Rectangle 4">
            <a:extLst>
              <a:ext uri="{FF2B5EF4-FFF2-40B4-BE49-F238E27FC236}">
                <a16:creationId xmlns:a16="http://schemas.microsoft.com/office/drawing/2014/main" id="{BE5BF875-77E3-8E49-9D2E-1CEEF327B5C9}"/>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4873" name="Rectangle 4">
            <a:extLst>
              <a:ext uri="{FF2B5EF4-FFF2-40B4-BE49-F238E27FC236}">
                <a16:creationId xmlns:a16="http://schemas.microsoft.com/office/drawing/2014/main" id="{1E76C975-947B-C449-986E-615232D34B4E}"/>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4874" name="Rectangle 4">
            <a:extLst>
              <a:ext uri="{FF2B5EF4-FFF2-40B4-BE49-F238E27FC236}">
                <a16:creationId xmlns:a16="http://schemas.microsoft.com/office/drawing/2014/main" id="{514094CA-0215-764A-95CB-D71E870FE57F}"/>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4875" name="Rectangle 4">
            <a:extLst>
              <a:ext uri="{FF2B5EF4-FFF2-40B4-BE49-F238E27FC236}">
                <a16:creationId xmlns:a16="http://schemas.microsoft.com/office/drawing/2014/main" id="{AA812AEF-9CB2-ED43-A17B-72EC49FC6843}"/>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4876" name="Rectangle 4">
            <a:extLst>
              <a:ext uri="{FF2B5EF4-FFF2-40B4-BE49-F238E27FC236}">
                <a16:creationId xmlns:a16="http://schemas.microsoft.com/office/drawing/2014/main" id="{4F09BF8C-6431-DB48-9043-BE608022A906}"/>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5">
            <a:extLst>
              <a:ext uri="{FF2B5EF4-FFF2-40B4-BE49-F238E27FC236}">
                <a16:creationId xmlns:a16="http://schemas.microsoft.com/office/drawing/2014/main" id="{16C4D34D-2358-A244-A968-80A972ADC0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Title 1">
            <a:extLst>
              <a:ext uri="{FF2B5EF4-FFF2-40B4-BE49-F238E27FC236}">
                <a16:creationId xmlns:a16="http://schemas.microsoft.com/office/drawing/2014/main" id="{7EADA785-988B-C448-8F9E-AF3B588EDE52}"/>
              </a:ext>
            </a:extLst>
          </p:cNvPr>
          <p:cNvSpPr>
            <a:spLocks noGrp="1" noChangeArrowheads="1"/>
          </p:cNvSpPr>
          <p:nvPr>
            <p:ph type="title"/>
          </p:nvPr>
        </p:nvSpPr>
        <p:spPr/>
        <p:txBody>
          <a:bodyPr/>
          <a:lstStyle/>
          <a:p>
            <a:r>
              <a:rPr lang="en-CN" altLang="en-CN"/>
              <a:t>Scoreboard Example</a:t>
            </a:r>
          </a:p>
        </p:txBody>
      </p:sp>
      <p:sp>
        <p:nvSpPr>
          <p:cNvPr id="165891" name="Content Placeholder 2">
            <a:extLst>
              <a:ext uri="{FF2B5EF4-FFF2-40B4-BE49-F238E27FC236}">
                <a16:creationId xmlns:a16="http://schemas.microsoft.com/office/drawing/2014/main" id="{B52DE3DD-D92D-0C4B-B00F-FDC81F4A7B4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5892" name="Picture 3">
            <a:extLst>
              <a:ext uri="{FF2B5EF4-FFF2-40B4-BE49-F238E27FC236}">
                <a16:creationId xmlns:a16="http://schemas.microsoft.com/office/drawing/2014/main" id="{7D5EEDAF-A54E-C040-A2C2-5B57B6AFB3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D6C8AA0-4AA7-164F-93B9-5E0307255AC0}"/>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5894" name="Line 5">
            <a:extLst>
              <a:ext uri="{FF2B5EF4-FFF2-40B4-BE49-F238E27FC236}">
                <a16:creationId xmlns:a16="http://schemas.microsoft.com/office/drawing/2014/main" id="{3EB3665C-DA85-1044-87DE-C72A51265126}"/>
              </a:ext>
            </a:extLst>
          </p:cNvPr>
          <p:cNvSpPr>
            <a:spLocks noChangeShapeType="1"/>
          </p:cNvSpPr>
          <p:nvPr/>
        </p:nvSpPr>
        <p:spPr bwMode="auto">
          <a:xfrm>
            <a:off x="0" y="3505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5" name="Line 5">
            <a:extLst>
              <a:ext uri="{FF2B5EF4-FFF2-40B4-BE49-F238E27FC236}">
                <a16:creationId xmlns:a16="http://schemas.microsoft.com/office/drawing/2014/main" id="{5EB199DC-E6F0-CE4E-B387-F015A624E1C4}"/>
              </a:ext>
            </a:extLst>
          </p:cNvPr>
          <p:cNvSpPr>
            <a:spLocks noChangeShapeType="1"/>
          </p:cNvSpPr>
          <p:nvPr/>
        </p:nvSpPr>
        <p:spPr bwMode="auto">
          <a:xfrm>
            <a:off x="0" y="60198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6" name="Rectangle 4">
            <a:extLst>
              <a:ext uri="{FF2B5EF4-FFF2-40B4-BE49-F238E27FC236}">
                <a16:creationId xmlns:a16="http://schemas.microsoft.com/office/drawing/2014/main" id="{EE0D2F90-08A7-9542-B4EE-7D2C841F053D}"/>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5897" name="Rectangle 4">
            <a:extLst>
              <a:ext uri="{FF2B5EF4-FFF2-40B4-BE49-F238E27FC236}">
                <a16:creationId xmlns:a16="http://schemas.microsoft.com/office/drawing/2014/main" id="{E2833ADE-FE08-5642-80EA-F40981AD2131}"/>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5898" name="Rectangle 4">
            <a:extLst>
              <a:ext uri="{FF2B5EF4-FFF2-40B4-BE49-F238E27FC236}">
                <a16:creationId xmlns:a16="http://schemas.microsoft.com/office/drawing/2014/main" id="{79AFA070-376B-CF48-ADB6-D9E93D5342E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5899" name="Rectangle 4">
            <a:extLst>
              <a:ext uri="{FF2B5EF4-FFF2-40B4-BE49-F238E27FC236}">
                <a16:creationId xmlns:a16="http://schemas.microsoft.com/office/drawing/2014/main" id="{A87F498D-6C34-A74A-9ECF-A9E446E7853B}"/>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5900" name="Rectangle 4">
            <a:extLst>
              <a:ext uri="{FF2B5EF4-FFF2-40B4-BE49-F238E27FC236}">
                <a16:creationId xmlns:a16="http://schemas.microsoft.com/office/drawing/2014/main" id="{6B211D03-0D1F-9F4D-BB3C-2E8AC093D8B2}"/>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5901" name="Rectangle 4">
            <a:extLst>
              <a:ext uri="{FF2B5EF4-FFF2-40B4-BE49-F238E27FC236}">
                <a16:creationId xmlns:a16="http://schemas.microsoft.com/office/drawing/2014/main" id="{D1CDF742-2C8D-0F47-B18F-98D424F58592}"/>
              </a:ext>
            </a:extLst>
          </p:cNvPr>
          <p:cNvSpPr>
            <a:spLocks noChangeArrowheads="1"/>
          </p:cNvSpPr>
          <p:nvPr/>
        </p:nvSpPr>
        <p:spPr bwMode="auto">
          <a:xfrm>
            <a:off x="5486400" y="5621338"/>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a:extLst>
              <a:ext uri="{FF2B5EF4-FFF2-40B4-BE49-F238E27FC236}">
                <a16:creationId xmlns:a16="http://schemas.microsoft.com/office/drawing/2014/main" id="{789FD84A-ECFB-6C4F-8CE3-91C7D00ABC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Title 1">
            <a:extLst>
              <a:ext uri="{FF2B5EF4-FFF2-40B4-BE49-F238E27FC236}">
                <a16:creationId xmlns:a16="http://schemas.microsoft.com/office/drawing/2014/main" id="{CECFA7CF-7ECA-B642-B70D-601FDF8BFC30}"/>
              </a:ext>
            </a:extLst>
          </p:cNvPr>
          <p:cNvSpPr>
            <a:spLocks noGrp="1" noChangeArrowheads="1"/>
          </p:cNvSpPr>
          <p:nvPr>
            <p:ph type="title"/>
          </p:nvPr>
        </p:nvSpPr>
        <p:spPr/>
        <p:txBody>
          <a:bodyPr/>
          <a:lstStyle/>
          <a:p>
            <a:r>
              <a:rPr lang="en-CN" altLang="en-CN"/>
              <a:t>Scoreboard Example</a:t>
            </a:r>
          </a:p>
        </p:txBody>
      </p:sp>
      <p:sp>
        <p:nvSpPr>
          <p:cNvPr id="166915" name="Content Placeholder 2">
            <a:extLst>
              <a:ext uri="{FF2B5EF4-FFF2-40B4-BE49-F238E27FC236}">
                <a16:creationId xmlns:a16="http://schemas.microsoft.com/office/drawing/2014/main" id="{181CCC95-25DC-C140-86F4-A800AA40668F}"/>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6916" name="Picture 3">
            <a:extLst>
              <a:ext uri="{FF2B5EF4-FFF2-40B4-BE49-F238E27FC236}">
                <a16:creationId xmlns:a16="http://schemas.microsoft.com/office/drawing/2014/main" id="{B87F461E-3905-B246-8A87-B0DBE10F29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27B64BEB-52FF-4048-85D2-92135D48BA0B}"/>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6918" name="Line 5">
            <a:extLst>
              <a:ext uri="{FF2B5EF4-FFF2-40B4-BE49-F238E27FC236}">
                <a16:creationId xmlns:a16="http://schemas.microsoft.com/office/drawing/2014/main" id="{EA5C1AB3-14BD-8040-842E-1B32C8018853}"/>
              </a:ext>
            </a:extLst>
          </p:cNvPr>
          <p:cNvSpPr>
            <a:spLocks noChangeShapeType="1"/>
          </p:cNvSpPr>
          <p:nvPr/>
        </p:nvSpPr>
        <p:spPr bwMode="auto">
          <a:xfrm>
            <a:off x="0" y="3886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19" name="Line 5">
            <a:extLst>
              <a:ext uri="{FF2B5EF4-FFF2-40B4-BE49-F238E27FC236}">
                <a16:creationId xmlns:a16="http://schemas.microsoft.com/office/drawing/2014/main" id="{EA78DE81-1C3E-C844-9BAE-F0C6E93F81F8}"/>
              </a:ext>
            </a:extLst>
          </p:cNvPr>
          <p:cNvSpPr>
            <a:spLocks noChangeShapeType="1"/>
          </p:cNvSpPr>
          <p:nvPr/>
        </p:nvSpPr>
        <p:spPr bwMode="auto">
          <a:xfrm>
            <a:off x="0" y="6569075"/>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20" name="Rectangle 4">
            <a:extLst>
              <a:ext uri="{FF2B5EF4-FFF2-40B4-BE49-F238E27FC236}">
                <a16:creationId xmlns:a16="http://schemas.microsoft.com/office/drawing/2014/main" id="{A12A358C-191F-1F45-A7C4-0DC4F1549FF4}"/>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6921" name="Rectangle 4">
            <a:extLst>
              <a:ext uri="{FF2B5EF4-FFF2-40B4-BE49-F238E27FC236}">
                <a16:creationId xmlns:a16="http://schemas.microsoft.com/office/drawing/2014/main" id="{81B156B8-2047-FB44-9892-D4F50F4BA92A}"/>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6922" name="Rectangle 4">
            <a:extLst>
              <a:ext uri="{FF2B5EF4-FFF2-40B4-BE49-F238E27FC236}">
                <a16:creationId xmlns:a16="http://schemas.microsoft.com/office/drawing/2014/main" id="{F7EFF26F-5797-D449-9374-EB6FE088E732}"/>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6923" name="Rectangle 4">
            <a:extLst>
              <a:ext uri="{FF2B5EF4-FFF2-40B4-BE49-F238E27FC236}">
                <a16:creationId xmlns:a16="http://schemas.microsoft.com/office/drawing/2014/main" id="{F8B4027F-14D4-BC4C-A8F9-7BD4DA0976D2}"/>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6924" name="Rectangle 4">
            <a:extLst>
              <a:ext uri="{FF2B5EF4-FFF2-40B4-BE49-F238E27FC236}">
                <a16:creationId xmlns:a16="http://schemas.microsoft.com/office/drawing/2014/main" id="{56A980BA-5AEF-5347-B3A9-3D237FCCBE65}"/>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6925" name="Rectangle 4">
            <a:extLst>
              <a:ext uri="{FF2B5EF4-FFF2-40B4-BE49-F238E27FC236}">
                <a16:creationId xmlns:a16="http://schemas.microsoft.com/office/drawing/2014/main" id="{3C40E39E-E530-E944-8906-423B2ABCD8DC}"/>
              </a:ext>
            </a:extLst>
          </p:cNvPr>
          <p:cNvSpPr>
            <a:spLocks noChangeArrowheads="1"/>
          </p:cNvSpPr>
          <p:nvPr/>
        </p:nvSpPr>
        <p:spPr bwMode="auto">
          <a:xfrm>
            <a:off x="5486400" y="5770563"/>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a:extLst>
              <a:ext uri="{FF2B5EF4-FFF2-40B4-BE49-F238E27FC236}">
                <a16:creationId xmlns:a16="http://schemas.microsoft.com/office/drawing/2014/main" id="{4408379D-D051-494C-8198-47AA113A15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a:extLst>
              <a:ext uri="{FF2B5EF4-FFF2-40B4-BE49-F238E27FC236}">
                <a16:creationId xmlns:a16="http://schemas.microsoft.com/office/drawing/2014/main" id="{17FBAE26-2C79-FA48-B8D5-FB6904BB33A6}"/>
              </a:ext>
            </a:extLst>
          </p:cNvPr>
          <p:cNvSpPr>
            <a:spLocks noGrp="1" noChangeArrowheads="1"/>
          </p:cNvSpPr>
          <p:nvPr>
            <p:ph type="title"/>
          </p:nvPr>
        </p:nvSpPr>
        <p:spPr/>
        <p:txBody>
          <a:bodyPr/>
          <a:lstStyle/>
          <a:p>
            <a:r>
              <a:rPr lang="en-CN" altLang="en-CN"/>
              <a:t>Scoreboard Example</a:t>
            </a:r>
          </a:p>
        </p:txBody>
      </p:sp>
      <p:sp>
        <p:nvSpPr>
          <p:cNvPr id="167939" name="Content Placeholder 2">
            <a:extLst>
              <a:ext uri="{FF2B5EF4-FFF2-40B4-BE49-F238E27FC236}">
                <a16:creationId xmlns:a16="http://schemas.microsoft.com/office/drawing/2014/main" id="{10896B56-8E9D-3E4E-BB12-17144E3863EB}"/>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7940" name="Picture 3">
            <a:extLst>
              <a:ext uri="{FF2B5EF4-FFF2-40B4-BE49-F238E27FC236}">
                <a16:creationId xmlns:a16="http://schemas.microsoft.com/office/drawing/2014/main" id="{BFFF139B-35BC-EA46-A079-494DB1CE7D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54261E0-4B01-C64F-BD27-EE41CC20954C}"/>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a:extLst>
              <a:ext uri="{FF2B5EF4-FFF2-40B4-BE49-F238E27FC236}">
                <a16:creationId xmlns:a16="http://schemas.microsoft.com/office/drawing/2014/main" id="{C6EDB597-CC28-8E43-9F7D-9C97476E47B1}"/>
              </a:ext>
            </a:extLst>
          </p:cNvPr>
          <p:cNvSpPr>
            <a:spLocks noChangeShapeType="1"/>
          </p:cNvSpPr>
          <p:nvPr/>
        </p:nvSpPr>
        <p:spPr bwMode="auto">
          <a:xfrm>
            <a:off x="0" y="41910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a:extLst>
              <a:ext uri="{FF2B5EF4-FFF2-40B4-BE49-F238E27FC236}">
                <a16:creationId xmlns:a16="http://schemas.microsoft.com/office/drawing/2014/main" id="{55A0934B-4294-D74E-8CB4-388A7C7223A0}"/>
              </a:ext>
            </a:extLst>
          </p:cNvPr>
          <p:cNvSpPr>
            <a:spLocks noChangeShapeType="1"/>
          </p:cNvSpPr>
          <p:nvPr/>
        </p:nvSpPr>
        <p:spPr bwMode="auto">
          <a:xfrm>
            <a:off x="0" y="6858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a:extLst>
              <a:ext uri="{FF2B5EF4-FFF2-40B4-BE49-F238E27FC236}">
                <a16:creationId xmlns:a16="http://schemas.microsoft.com/office/drawing/2014/main" id="{2BDA055D-0198-7B4F-A48D-C7863193B696}"/>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7945" name="Rectangle 4">
            <a:extLst>
              <a:ext uri="{FF2B5EF4-FFF2-40B4-BE49-F238E27FC236}">
                <a16:creationId xmlns:a16="http://schemas.microsoft.com/office/drawing/2014/main" id="{3FD8DF4E-CEAC-F747-8234-81FDD9393513}"/>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7946" name="Rectangle 4">
            <a:extLst>
              <a:ext uri="{FF2B5EF4-FFF2-40B4-BE49-F238E27FC236}">
                <a16:creationId xmlns:a16="http://schemas.microsoft.com/office/drawing/2014/main" id="{84D5CA8E-E662-6F42-A8C0-2884CE577D0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7947" name="Rectangle 4">
            <a:extLst>
              <a:ext uri="{FF2B5EF4-FFF2-40B4-BE49-F238E27FC236}">
                <a16:creationId xmlns:a16="http://schemas.microsoft.com/office/drawing/2014/main" id="{B24F7621-ECD6-F840-843A-1FAFAC0B8E60}"/>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7948" name="Rectangle 4">
            <a:extLst>
              <a:ext uri="{FF2B5EF4-FFF2-40B4-BE49-F238E27FC236}">
                <a16:creationId xmlns:a16="http://schemas.microsoft.com/office/drawing/2014/main" id="{B94BF2AC-C26A-474D-82A4-B958D9C3D14E}"/>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7949" name="Rectangle 4">
            <a:extLst>
              <a:ext uri="{FF2B5EF4-FFF2-40B4-BE49-F238E27FC236}">
                <a16:creationId xmlns:a16="http://schemas.microsoft.com/office/drawing/2014/main" id="{8A3AAAAA-1DEE-A141-8084-852A270112BB}"/>
              </a:ext>
            </a:extLst>
          </p:cNvPr>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F0 from MUL.D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tLang="en-US" dirty="0">
                <a:latin typeface="+mn-lt"/>
                <a:ea typeface="ＭＳ Ｐゴシック" charset="-128"/>
              </a:rPr>
              <a:t>1-bit Predictor</a:t>
            </a:r>
          </a:p>
        </p:txBody>
      </p:sp>
      <p:sp>
        <p:nvSpPr>
          <p:cNvPr id="74756" name="Rectangle 3"/>
          <p:cNvSpPr>
            <a:spLocks noChangeArrowheads="1"/>
          </p:cNvSpPr>
          <p:nvPr/>
        </p:nvSpPr>
        <p:spPr bwMode="auto">
          <a:xfrm>
            <a:off x="6026957" y="2651125"/>
            <a:ext cx="2133598"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BTB: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one target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 per entry </a:t>
            </a:r>
          </a:p>
        </p:txBody>
      </p:sp>
      <p:sp>
        <p:nvSpPr>
          <p:cNvPr id="74757" name="Rectangle 4"/>
          <p:cNvSpPr>
            <a:spLocks noChangeArrowheads="1"/>
          </p:cNvSpPr>
          <p:nvPr/>
        </p:nvSpPr>
        <p:spPr bwMode="auto">
          <a:xfrm>
            <a:off x="235757" y="1584325"/>
            <a:ext cx="44196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8" name="Rectangle 5"/>
          <p:cNvSpPr>
            <a:spLocks noChangeArrowheads="1"/>
          </p:cNvSpPr>
          <p:nvPr/>
        </p:nvSpPr>
        <p:spPr bwMode="auto">
          <a:xfrm>
            <a:off x="4350557" y="1584325"/>
            <a:ext cx="3048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9" name="Line 6"/>
          <p:cNvSpPr>
            <a:spLocks noChangeShapeType="1"/>
          </p:cNvSpPr>
          <p:nvPr/>
        </p:nvSpPr>
        <p:spPr bwMode="auto">
          <a:xfrm>
            <a:off x="4502957" y="1584325"/>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0" name="Rectangle 7"/>
          <p:cNvSpPr>
            <a:spLocks noChangeArrowheads="1"/>
          </p:cNvSpPr>
          <p:nvPr/>
        </p:nvSpPr>
        <p:spPr bwMode="auto">
          <a:xfrm>
            <a:off x="2216957" y="1584325"/>
            <a:ext cx="21336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BTB index</a:t>
            </a:r>
          </a:p>
        </p:txBody>
      </p:sp>
      <p:sp>
        <p:nvSpPr>
          <p:cNvPr id="74761" name="AutoShape 8"/>
          <p:cNvSpPr>
            <a:spLocks/>
          </p:cNvSpPr>
          <p:nvPr/>
        </p:nvSpPr>
        <p:spPr bwMode="auto">
          <a:xfrm rot="5400000" flipV="1">
            <a:off x="1112057" y="1241425"/>
            <a:ext cx="228600" cy="1981200"/>
          </a:xfrm>
          <a:prstGeom prst="rightBrace">
            <a:avLst>
              <a:gd name="adj1" fmla="val 7222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2" name="AutoShape 9"/>
          <p:cNvSpPr>
            <a:spLocks/>
          </p:cNvSpPr>
          <p:nvPr/>
        </p:nvSpPr>
        <p:spPr bwMode="auto">
          <a:xfrm rot="5400000" flipV="1">
            <a:off x="3169457" y="1165225"/>
            <a:ext cx="228600" cy="2133600"/>
          </a:xfrm>
          <a:prstGeom prst="rightBrace">
            <a:avLst>
              <a:gd name="adj1" fmla="val 77778"/>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3" name="Freeform 10"/>
          <p:cNvSpPr>
            <a:spLocks/>
          </p:cNvSpPr>
          <p:nvPr/>
        </p:nvSpPr>
        <p:spPr bwMode="auto">
          <a:xfrm>
            <a:off x="3283757" y="2346325"/>
            <a:ext cx="609600" cy="1143000"/>
          </a:xfrm>
          <a:custGeom>
            <a:avLst/>
            <a:gdLst>
              <a:gd name="T0" fmla="*/ 0 w 384"/>
              <a:gd name="T1" fmla="*/ 0 h 1440"/>
              <a:gd name="T2" fmla="*/ 0 w 384"/>
              <a:gd name="T3" fmla="*/ 2147483647 h 1440"/>
              <a:gd name="T4" fmla="*/ 2147483647 w 384"/>
              <a:gd name="T5" fmla="*/ 2147483647 h 1440"/>
              <a:gd name="T6" fmla="*/ 0 60000 65536"/>
              <a:gd name="T7" fmla="*/ 0 60000 65536"/>
              <a:gd name="T8" fmla="*/ 0 60000 65536"/>
              <a:gd name="T9" fmla="*/ 0 w 384"/>
              <a:gd name="T10" fmla="*/ 0 h 1440"/>
              <a:gd name="T11" fmla="*/ 384 w 384"/>
              <a:gd name="T12" fmla="*/ 1440 h 1440"/>
            </a:gdLst>
            <a:ahLst/>
            <a:cxnLst>
              <a:cxn ang="T6">
                <a:pos x="T0" y="T1"/>
              </a:cxn>
              <a:cxn ang="T7">
                <a:pos x="T2" y="T3"/>
              </a:cxn>
              <a:cxn ang="T8">
                <a:pos x="T4" y="T5"/>
              </a:cxn>
            </a:cxnLst>
            <a:rect l="T9" t="T10" r="T11" b="T12"/>
            <a:pathLst>
              <a:path w="384" h="1440">
                <a:moveTo>
                  <a:pt x="0" y="0"/>
                </a:moveTo>
                <a:lnTo>
                  <a:pt x="0" y="1440"/>
                </a:lnTo>
                <a:lnTo>
                  <a:pt x="384" y="144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4" name="Line 11"/>
          <p:cNvSpPr>
            <a:spLocks noChangeShapeType="1"/>
          </p:cNvSpPr>
          <p:nvPr/>
        </p:nvSpPr>
        <p:spPr bwMode="auto">
          <a:xfrm flipH="1">
            <a:off x="3131357" y="3032125"/>
            <a:ext cx="30480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5" name="Text Box 12"/>
          <p:cNvSpPr txBox="1">
            <a:spLocks noChangeArrowheads="1"/>
          </p:cNvSpPr>
          <p:nvPr/>
        </p:nvSpPr>
        <p:spPr bwMode="auto">
          <a:xfrm>
            <a:off x="2463020" y="2733675"/>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mn-lt"/>
                <a:ea typeface="ＭＳ Ｐゴシック" charset="-128"/>
                <a:cs typeface="+mn-cs"/>
              </a:rPr>
              <a:t>N-bit</a:t>
            </a:r>
          </a:p>
        </p:txBody>
      </p:sp>
      <p:sp>
        <p:nvSpPr>
          <p:cNvPr id="74766" name="Line 13"/>
          <p:cNvSpPr>
            <a:spLocks noChangeShapeType="1"/>
          </p:cNvSpPr>
          <p:nvPr/>
        </p:nvSpPr>
        <p:spPr bwMode="auto">
          <a:xfrm rot="5400000">
            <a:off x="6538132" y="4632325"/>
            <a:ext cx="762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7" name="Rectangle 14"/>
          <p:cNvSpPr>
            <a:spLocks noChangeArrowheads="1"/>
          </p:cNvSpPr>
          <p:nvPr/>
        </p:nvSpPr>
        <p:spPr bwMode="auto">
          <a:xfrm>
            <a:off x="3893357" y="2651125"/>
            <a:ext cx="1447800"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tag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table</a:t>
            </a:r>
          </a:p>
        </p:txBody>
      </p:sp>
      <p:sp>
        <p:nvSpPr>
          <p:cNvPr id="74768" name="AutoShape 15"/>
          <p:cNvSpPr>
            <a:spLocks noChangeArrowheads="1"/>
          </p:cNvSpPr>
          <p:nvPr/>
        </p:nvSpPr>
        <p:spPr bwMode="auto">
          <a:xfrm>
            <a:off x="6538132" y="5013325"/>
            <a:ext cx="1295400"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30000" noProof="0">
                <a:ln>
                  <a:noFill/>
                </a:ln>
                <a:solidFill>
                  <a:srgbClr val="000000"/>
                </a:solidFill>
                <a:effectLst/>
                <a:uLnTx/>
                <a:uFillTx/>
                <a:latin typeface="+mn-lt"/>
                <a:ea typeface="ＭＳ Ｐゴシック" charset="-128"/>
                <a:cs typeface="+mn-cs"/>
              </a:rPr>
              <a:t>1         0</a:t>
            </a:r>
          </a:p>
        </p:txBody>
      </p:sp>
      <p:sp>
        <p:nvSpPr>
          <p:cNvPr id="74769" name="Freeform 16"/>
          <p:cNvSpPr>
            <a:spLocks/>
          </p:cNvSpPr>
          <p:nvPr/>
        </p:nvSpPr>
        <p:spPr bwMode="auto">
          <a:xfrm>
            <a:off x="7452532" y="4632325"/>
            <a:ext cx="762000" cy="381000"/>
          </a:xfrm>
          <a:custGeom>
            <a:avLst/>
            <a:gdLst>
              <a:gd name="T0" fmla="*/ 2147483647 w 768"/>
              <a:gd name="T1" fmla="*/ 0 h 240"/>
              <a:gd name="T2" fmla="*/ 0 w 768"/>
              <a:gd name="T3" fmla="*/ 0 h 240"/>
              <a:gd name="T4" fmla="*/ 0 w 768"/>
              <a:gd name="T5" fmla="*/ 2147483647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0"/>
                </a:moveTo>
                <a:lnTo>
                  <a:pt x="0" y="0"/>
                </a:lnTo>
                <a:lnTo>
                  <a:pt x="0" y="24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0" name="Text Box 17"/>
          <p:cNvSpPr txBox="1">
            <a:spLocks noChangeArrowheads="1"/>
          </p:cNvSpPr>
          <p:nvPr/>
        </p:nvSpPr>
        <p:spPr bwMode="auto">
          <a:xfrm>
            <a:off x="8035145" y="4410075"/>
            <a:ext cx="1032655"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mn-lt"/>
                <a:ea typeface="ＭＳ Ｐゴシック" charset="-128"/>
                <a:cs typeface="+mn-cs"/>
              </a:rPr>
              <a:t>PC+4</a:t>
            </a:r>
          </a:p>
        </p:txBody>
      </p:sp>
      <p:sp>
        <p:nvSpPr>
          <p:cNvPr id="74771" name="Line 18"/>
          <p:cNvSpPr>
            <a:spLocks noChangeShapeType="1"/>
          </p:cNvSpPr>
          <p:nvPr/>
        </p:nvSpPr>
        <p:spPr bwMode="auto">
          <a:xfrm>
            <a:off x="7212820" y="5470525"/>
            <a:ext cx="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2" name="Text Box 19"/>
          <p:cNvSpPr txBox="1">
            <a:spLocks noChangeArrowheads="1"/>
          </p:cNvSpPr>
          <p:nvPr/>
        </p:nvSpPr>
        <p:spPr bwMode="auto">
          <a:xfrm>
            <a:off x="6704820" y="5934075"/>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mn-lt"/>
                <a:ea typeface="ＭＳ Ｐゴシック" charset="-128"/>
                <a:cs typeface="+mn-cs"/>
              </a:rPr>
              <a:t>nextPC</a:t>
            </a:r>
          </a:p>
        </p:txBody>
      </p:sp>
      <p:sp>
        <p:nvSpPr>
          <p:cNvPr id="74773" name="Oval 20"/>
          <p:cNvSpPr>
            <a:spLocks noChangeArrowheads="1"/>
          </p:cNvSpPr>
          <p:nvPr/>
        </p:nvSpPr>
        <p:spPr bwMode="auto">
          <a:xfrm>
            <a:off x="4274357" y="4937125"/>
            <a:ext cx="609600" cy="609600"/>
          </a:xfrm>
          <a:prstGeom prst="ellipse">
            <a:avLst/>
          </a:prstGeom>
          <a:solidFill>
            <a:schemeClr val="bg1"/>
          </a:solidFill>
          <a:ln w="19050">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t>
            </a:r>
          </a:p>
        </p:txBody>
      </p:sp>
      <p:sp>
        <p:nvSpPr>
          <p:cNvPr id="74774" name="Freeform 21"/>
          <p:cNvSpPr>
            <a:spLocks/>
          </p:cNvSpPr>
          <p:nvPr/>
        </p:nvSpPr>
        <p:spPr bwMode="auto">
          <a:xfrm>
            <a:off x="1226357" y="2346325"/>
            <a:ext cx="3048000" cy="2895600"/>
          </a:xfrm>
          <a:custGeom>
            <a:avLst/>
            <a:gdLst>
              <a:gd name="T0" fmla="*/ 0 w 1920"/>
              <a:gd name="T1" fmla="*/ 0 h 2112"/>
              <a:gd name="T2" fmla="*/ 0 w 1920"/>
              <a:gd name="T3" fmla="*/ 2147483647 h 2112"/>
              <a:gd name="T4" fmla="*/ 2147483647 w 1920"/>
              <a:gd name="T5" fmla="*/ 2147483647 h 2112"/>
              <a:gd name="T6" fmla="*/ 0 60000 65536"/>
              <a:gd name="T7" fmla="*/ 0 60000 65536"/>
              <a:gd name="T8" fmla="*/ 0 60000 65536"/>
              <a:gd name="T9" fmla="*/ 0 w 1920"/>
              <a:gd name="T10" fmla="*/ 0 h 2112"/>
              <a:gd name="T11" fmla="*/ 1920 w 1920"/>
              <a:gd name="T12" fmla="*/ 2112 h 2112"/>
            </a:gdLst>
            <a:ahLst/>
            <a:cxnLst>
              <a:cxn ang="T6">
                <a:pos x="T0" y="T1"/>
              </a:cxn>
              <a:cxn ang="T7">
                <a:pos x="T2" y="T3"/>
              </a:cxn>
              <a:cxn ang="T8">
                <a:pos x="T4" y="T5"/>
              </a:cxn>
            </a:cxnLst>
            <a:rect l="T9" t="T10" r="T11" b="T12"/>
            <a:pathLst>
              <a:path w="1920" h="2112">
                <a:moveTo>
                  <a:pt x="0" y="0"/>
                </a:moveTo>
                <a:lnTo>
                  <a:pt x="0" y="2112"/>
                </a:lnTo>
                <a:lnTo>
                  <a:pt x="1920" y="2112"/>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5" name="Line 22"/>
          <p:cNvSpPr>
            <a:spLocks noChangeShapeType="1"/>
          </p:cNvSpPr>
          <p:nvPr/>
        </p:nvSpPr>
        <p:spPr bwMode="auto">
          <a:xfrm>
            <a:off x="4579157" y="4251325"/>
            <a:ext cx="0" cy="685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6" name="Line 23"/>
          <p:cNvSpPr>
            <a:spLocks noChangeShapeType="1"/>
          </p:cNvSpPr>
          <p:nvPr/>
        </p:nvSpPr>
        <p:spPr bwMode="auto">
          <a:xfrm>
            <a:off x="4883957" y="5241925"/>
            <a:ext cx="914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8" name="Rectangle 25"/>
          <p:cNvSpPr>
            <a:spLocks noChangeArrowheads="1"/>
          </p:cNvSpPr>
          <p:nvPr/>
        </p:nvSpPr>
        <p:spPr bwMode="auto">
          <a:xfrm>
            <a:off x="235757" y="1584325"/>
            <a:ext cx="19812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tag</a:t>
            </a:r>
          </a:p>
        </p:txBody>
      </p:sp>
      <p:sp>
        <p:nvSpPr>
          <p:cNvPr id="74779" name="Rectangle 26"/>
          <p:cNvSpPr>
            <a:spLocks noChangeArrowheads="1"/>
          </p:cNvSpPr>
          <p:nvPr/>
        </p:nvSpPr>
        <p:spPr bwMode="auto">
          <a:xfrm>
            <a:off x="5341157" y="2651125"/>
            <a:ext cx="685800"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BHT: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o</a:t>
            </a: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ne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bit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per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entry</a:t>
            </a:r>
          </a:p>
        </p:txBody>
      </p:sp>
      <p:sp>
        <p:nvSpPr>
          <p:cNvPr id="74780" name="Freeform 27"/>
          <p:cNvSpPr>
            <a:spLocks/>
          </p:cNvSpPr>
          <p:nvPr/>
        </p:nvSpPr>
        <p:spPr bwMode="auto">
          <a:xfrm>
            <a:off x="5798357" y="4967288"/>
            <a:ext cx="393700" cy="382587"/>
          </a:xfrm>
          <a:custGeom>
            <a:avLst/>
            <a:gdLst>
              <a:gd name="T0" fmla="*/ 2147483647 w 580"/>
              <a:gd name="T1" fmla="*/ 2147483647 h 481"/>
              <a:gd name="T2" fmla="*/ 2147483647 w 580"/>
              <a:gd name="T3" fmla="*/ 2147483647 h 481"/>
              <a:gd name="T4" fmla="*/ 2147483647 w 580"/>
              <a:gd name="T5" fmla="*/ 2147483647 h 481"/>
              <a:gd name="T6" fmla="*/ 2147483647 w 580"/>
              <a:gd name="T7" fmla="*/ 2147483647 h 481"/>
              <a:gd name="T8" fmla="*/ 0 w 580"/>
              <a:gd name="T9" fmla="*/ 2147483647 h 481"/>
              <a:gd name="T10" fmla="*/ 2147483647 w 580"/>
              <a:gd name="T11" fmla="*/ 2147483647 h 481"/>
              <a:gd name="T12" fmla="*/ 2147483647 w 580"/>
              <a:gd name="T13" fmla="*/ 2147483647 h 481"/>
              <a:gd name="T14" fmla="*/ 2147483647 w 580"/>
              <a:gd name="T15" fmla="*/ 2147483647 h 481"/>
              <a:gd name="T16" fmla="*/ 2147483647 w 580"/>
              <a:gd name="T17" fmla="*/ 2147483647 h 481"/>
              <a:gd name="T18" fmla="*/ 0 w 580"/>
              <a:gd name="T19" fmla="*/ 2147483647 h 481"/>
              <a:gd name="T20" fmla="*/ 2147483647 w 580"/>
              <a:gd name="T21" fmla="*/ 2147483647 h 481"/>
              <a:gd name="T22" fmla="*/ 2147483647 w 580"/>
              <a:gd name="T23" fmla="*/ 0 h 481"/>
              <a:gd name="T24" fmla="*/ 2147483647 w 580"/>
              <a:gd name="T25" fmla="*/ 2147483647 h 481"/>
              <a:gd name="T26" fmla="*/ 2147483647 w 580"/>
              <a:gd name="T27" fmla="*/ 2147483647 h 481"/>
              <a:gd name="T28" fmla="*/ 2147483647 w 580"/>
              <a:gd name="T29" fmla="*/ 2147483647 h 481"/>
              <a:gd name="T30" fmla="*/ 2147483647 w 580"/>
              <a:gd name="T31" fmla="*/ 2147483647 h 481"/>
              <a:gd name="T32" fmla="*/ 2147483647 w 580"/>
              <a:gd name="T33" fmla="*/ 2147483647 h 481"/>
              <a:gd name="T34" fmla="*/ 2147483647 w 580"/>
              <a:gd name="T35" fmla="*/ 2147483647 h 481"/>
              <a:gd name="T36" fmla="*/ 2147483647 w 580"/>
              <a:gd name="T37" fmla="*/ 2147483647 h 481"/>
              <a:gd name="T38" fmla="*/ 2147483647 w 580"/>
              <a:gd name="T39" fmla="*/ 2147483647 h 481"/>
              <a:gd name="T40" fmla="*/ 2147483647 w 580"/>
              <a:gd name="T41" fmla="*/ 2147483647 h 481"/>
              <a:gd name="T42" fmla="*/ 2147483647 w 580"/>
              <a:gd name="T43" fmla="*/ 2147483647 h 481"/>
              <a:gd name="T44" fmla="*/ 2147483647 w 580"/>
              <a:gd name="T45" fmla="*/ 2147483647 h 481"/>
              <a:gd name="T46" fmla="*/ 2147483647 w 580"/>
              <a:gd name="T47" fmla="*/ 2147483647 h 481"/>
              <a:gd name="T48" fmla="*/ 2147483647 w 580"/>
              <a:gd name="T49" fmla="*/ 2147483647 h 481"/>
              <a:gd name="T50" fmla="*/ 2147483647 w 580"/>
              <a:gd name="T51" fmla="*/ 2147483647 h 481"/>
              <a:gd name="T52" fmla="*/ 2147483647 w 580"/>
              <a:gd name="T53" fmla="*/ 2147483647 h 4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0"/>
              <a:gd name="T82" fmla="*/ 0 h 481"/>
              <a:gd name="T83" fmla="*/ 580 w 580"/>
              <a:gd name="T84" fmla="*/ 481 h 4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0" h="481">
                <a:moveTo>
                  <a:pt x="2" y="481"/>
                </a:moveTo>
                <a:lnTo>
                  <a:pt x="3" y="431"/>
                </a:lnTo>
                <a:lnTo>
                  <a:pt x="1" y="383"/>
                </a:lnTo>
                <a:lnTo>
                  <a:pt x="1" y="335"/>
                </a:lnTo>
                <a:lnTo>
                  <a:pt x="0" y="287"/>
                </a:lnTo>
                <a:lnTo>
                  <a:pt x="1" y="239"/>
                </a:lnTo>
                <a:lnTo>
                  <a:pt x="1" y="191"/>
                </a:lnTo>
                <a:lnTo>
                  <a:pt x="1" y="144"/>
                </a:lnTo>
                <a:lnTo>
                  <a:pt x="1" y="95"/>
                </a:lnTo>
                <a:lnTo>
                  <a:pt x="0" y="47"/>
                </a:lnTo>
                <a:lnTo>
                  <a:pt x="2" y="1"/>
                </a:lnTo>
                <a:lnTo>
                  <a:pt x="296" y="0"/>
                </a:lnTo>
                <a:lnTo>
                  <a:pt x="340" y="4"/>
                </a:lnTo>
                <a:lnTo>
                  <a:pt x="383" y="13"/>
                </a:lnTo>
                <a:lnTo>
                  <a:pt x="431" y="30"/>
                </a:lnTo>
                <a:cubicBezTo>
                  <a:pt x="448" y="38"/>
                  <a:pt x="470" y="53"/>
                  <a:pt x="484" y="63"/>
                </a:cubicBezTo>
                <a:lnTo>
                  <a:pt x="514" y="88"/>
                </a:lnTo>
                <a:cubicBezTo>
                  <a:pt x="525" y="100"/>
                  <a:pt x="540" y="117"/>
                  <a:pt x="550" y="135"/>
                </a:cubicBezTo>
                <a:cubicBezTo>
                  <a:pt x="560" y="153"/>
                  <a:pt x="569" y="178"/>
                  <a:pt x="574" y="195"/>
                </a:cubicBezTo>
                <a:lnTo>
                  <a:pt x="580" y="238"/>
                </a:lnTo>
                <a:lnTo>
                  <a:pt x="574" y="288"/>
                </a:lnTo>
                <a:cubicBezTo>
                  <a:pt x="570" y="305"/>
                  <a:pt x="564" y="322"/>
                  <a:pt x="556" y="339"/>
                </a:cubicBezTo>
                <a:cubicBezTo>
                  <a:pt x="548" y="356"/>
                  <a:pt x="540" y="371"/>
                  <a:pt x="523" y="388"/>
                </a:cubicBezTo>
                <a:cubicBezTo>
                  <a:pt x="506" y="405"/>
                  <a:pt x="473" y="428"/>
                  <a:pt x="452" y="442"/>
                </a:cubicBezTo>
                <a:cubicBezTo>
                  <a:pt x="431" y="456"/>
                  <a:pt x="416" y="464"/>
                  <a:pt x="394" y="471"/>
                </a:cubicBezTo>
                <a:cubicBezTo>
                  <a:pt x="372" y="478"/>
                  <a:pt x="385" y="479"/>
                  <a:pt x="320" y="481"/>
                </a:cubicBezTo>
                <a:lnTo>
                  <a:pt x="2" y="481"/>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1" name="Freeform 28"/>
          <p:cNvSpPr>
            <a:spLocks/>
          </p:cNvSpPr>
          <p:nvPr/>
        </p:nvSpPr>
        <p:spPr bwMode="auto">
          <a:xfrm>
            <a:off x="5569757" y="4251325"/>
            <a:ext cx="228600" cy="838200"/>
          </a:xfrm>
          <a:custGeom>
            <a:avLst/>
            <a:gdLst>
              <a:gd name="T0" fmla="*/ 0 w 96"/>
              <a:gd name="T1" fmla="*/ 0 h 528"/>
              <a:gd name="T2" fmla="*/ 0 w 96"/>
              <a:gd name="T3" fmla="*/ 2147483647 h 528"/>
              <a:gd name="T4" fmla="*/ 2147483647 w 96"/>
              <a:gd name="T5" fmla="*/ 2147483647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0" y="0"/>
                </a:moveTo>
                <a:lnTo>
                  <a:pt x="0" y="528"/>
                </a:lnTo>
                <a:lnTo>
                  <a:pt x="96" y="528"/>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2" name="Line 29"/>
          <p:cNvSpPr>
            <a:spLocks noChangeShapeType="1"/>
          </p:cNvSpPr>
          <p:nvPr/>
        </p:nvSpPr>
        <p:spPr bwMode="auto">
          <a:xfrm>
            <a:off x="6179357" y="5165725"/>
            <a:ext cx="457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3" name="Text Box 30"/>
          <p:cNvSpPr txBox="1">
            <a:spLocks noChangeArrowheads="1"/>
          </p:cNvSpPr>
          <p:nvPr/>
        </p:nvSpPr>
        <p:spPr bwMode="auto">
          <a:xfrm>
            <a:off x="5526895" y="4344988"/>
            <a:ext cx="1042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i="0" u="none" strike="noStrike" kern="1200" cap="none" spc="0" normalizeH="0" baseline="0" noProof="0" dirty="0">
                <a:ln>
                  <a:noFill/>
                </a:ln>
                <a:solidFill>
                  <a:srgbClr val="00B0F0"/>
                </a:solidFill>
                <a:effectLst/>
                <a:uLnTx/>
                <a:uFillTx/>
                <a:latin typeface="+mn-lt"/>
                <a:ea typeface="ＭＳ Ｐゴシック" charset="-128"/>
                <a:cs typeface="+mn-cs"/>
              </a:rPr>
              <a:t>taken?</a:t>
            </a:r>
          </a:p>
        </p:txBody>
      </p:sp>
      <p:sp>
        <p:nvSpPr>
          <p:cNvPr id="33" name="Text Box 17">
            <a:extLst>
              <a:ext uri="{FF2B5EF4-FFF2-40B4-BE49-F238E27FC236}">
                <a16:creationId xmlns:a16="http://schemas.microsoft.com/office/drawing/2014/main" id="{86383C71-29D0-3A4F-B8BD-81F69C0EE201}"/>
              </a:ext>
            </a:extLst>
          </p:cNvPr>
          <p:cNvSpPr txBox="1">
            <a:spLocks noChangeArrowheads="1"/>
          </p:cNvSpPr>
          <p:nvPr/>
        </p:nvSpPr>
        <p:spPr bwMode="auto">
          <a:xfrm>
            <a:off x="4709333" y="1543843"/>
            <a:ext cx="2830647"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mn-lt"/>
                <a:ea typeface="ＭＳ Ｐゴシック" charset="-128"/>
                <a:cs typeface="+mn-cs"/>
              </a:rPr>
              <a:t>Program Counter</a:t>
            </a:r>
          </a:p>
        </p:txBody>
      </p:sp>
      <p:sp>
        <p:nvSpPr>
          <p:cNvPr id="34" name="TextBox 21">
            <a:extLst>
              <a:ext uri="{FF2B5EF4-FFF2-40B4-BE49-F238E27FC236}">
                <a16:creationId xmlns:a16="http://schemas.microsoft.com/office/drawing/2014/main" id="{A3BCE6ED-F2CE-324A-87AB-C02743C5AA7D}"/>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onur-digitaldesign_comparch-2021-lecture18-branch-prediction-ii-afterlecture.pdf</a:t>
            </a:r>
          </a:p>
        </p:txBody>
      </p:sp>
    </p:spTree>
    <p:extLst>
      <p:ext uri="{BB962C8B-B14F-4D97-AF65-F5344CB8AC3E}">
        <p14:creationId xmlns:p14="http://schemas.microsoft.com/office/powerpoint/2010/main" val="40306110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a:extLst>
              <a:ext uri="{FF2B5EF4-FFF2-40B4-BE49-F238E27FC236}">
                <a16:creationId xmlns:a16="http://schemas.microsoft.com/office/drawing/2014/main" id="{4408379D-D051-494C-8198-47AA113A15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a:extLst>
              <a:ext uri="{FF2B5EF4-FFF2-40B4-BE49-F238E27FC236}">
                <a16:creationId xmlns:a16="http://schemas.microsoft.com/office/drawing/2014/main" id="{17FBAE26-2C79-FA48-B8D5-FB6904BB33A6}"/>
              </a:ext>
            </a:extLst>
          </p:cNvPr>
          <p:cNvSpPr>
            <a:spLocks noGrp="1" noChangeArrowheads="1"/>
          </p:cNvSpPr>
          <p:nvPr>
            <p:ph type="title"/>
          </p:nvPr>
        </p:nvSpPr>
        <p:spPr/>
        <p:txBody>
          <a:bodyPr/>
          <a:lstStyle/>
          <a:p>
            <a:r>
              <a:rPr lang="en-CN" altLang="en-CN"/>
              <a:t>Scoreboard Example</a:t>
            </a:r>
          </a:p>
        </p:txBody>
      </p:sp>
      <p:sp>
        <p:nvSpPr>
          <p:cNvPr id="167939" name="Content Placeholder 2">
            <a:extLst>
              <a:ext uri="{FF2B5EF4-FFF2-40B4-BE49-F238E27FC236}">
                <a16:creationId xmlns:a16="http://schemas.microsoft.com/office/drawing/2014/main" id="{10896B56-8E9D-3E4E-BB12-17144E3863EB}"/>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pic>
        <p:nvPicPr>
          <p:cNvPr id="167940" name="Picture 3">
            <a:extLst>
              <a:ext uri="{FF2B5EF4-FFF2-40B4-BE49-F238E27FC236}">
                <a16:creationId xmlns:a16="http://schemas.microsoft.com/office/drawing/2014/main" id="{BFFF139B-35BC-EA46-A079-494DB1CE7D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54261E0-4B01-C64F-BD27-EE41CC20954C}"/>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a:extLst>
              <a:ext uri="{FF2B5EF4-FFF2-40B4-BE49-F238E27FC236}">
                <a16:creationId xmlns:a16="http://schemas.microsoft.com/office/drawing/2014/main" id="{C6EDB597-CC28-8E43-9F7D-9C97476E47B1}"/>
              </a:ext>
            </a:extLst>
          </p:cNvPr>
          <p:cNvSpPr>
            <a:spLocks noChangeShapeType="1"/>
          </p:cNvSpPr>
          <p:nvPr/>
        </p:nvSpPr>
        <p:spPr bwMode="auto">
          <a:xfrm>
            <a:off x="0" y="41910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a:extLst>
              <a:ext uri="{FF2B5EF4-FFF2-40B4-BE49-F238E27FC236}">
                <a16:creationId xmlns:a16="http://schemas.microsoft.com/office/drawing/2014/main" id="{55A0934B-4294-D74E-8CB4-388A7C7223A0}"/>
              </a:ext>
            </a:extLst>
          </p:cNvPr>
          <p:cNvSpPr>
            <a:spLocks noChangeShapeType="1"/>
          </p:cNvSpPr>
          <p:nvPr/>
        </p:nvSpPr>
        <p:spPr bwMode="auto">
          <a:xfrm>
            <a:off x="0" y="6858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a:extLst>
              <a:ext uri="{FF2B5EF4-FFF2-40B4-BE49-F238E27FC236}">
                <a16:creationId xmlns:a16="http://schemas.microsoft.com/office/drawing/2014/main" id="{2BDA055D-0198-7B4F-A48D-C7863193B696}"/>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7945" name="Rectangle 4">
            <a:extLst>
              <a:ext uri="{FF2B5EF4-FFF2-40B4-BE49-F238E27FC236}">
                <a16:creationId xmlns:a16="http://schemas.microsoft.com/office/drawing/2014/main" id="{3FD8DF4E-CEAC-F747-8234-81FDD9393513}"/>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7946" name="Rectangle 4">
            <a:extLst>
              <a:ext uri="{FF2B5EF4-FFF2-40B4-BE49-F238E27FC236}">
                <a16:creationId xmlns:a16="http://schemas.microsoft.com/office/drawing/2014/main" id="{84D5CA8E-E662-6F42-A8C0-2884CE577D0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7947" name="Rectangle 4">
            <a:extLst>
              <a:ext uri="{FF2B5EF4-FFF2-40B4-BE49-F238E27FC236}">
                <a16:creationId xmlns:a16="http://schemas.microsoft.com/office/drawing/2014/main" id="{B24F7621-ECD6-F840-843A-1FAFAC0B8E60}"/>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7948" name="Rectangle 4">
            <a:extLst>
              <a:ext uri="{FF2B5EF4-FFF2-40B4-BE49-F238E27FC236}">
                <a16:creationId xmlns:a16="http://schemas.microsoft.com/office/drawing/2014/main" id="{B94BF2AC-C26A-474D-82A4-B958D9C3D14E}"/>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7949" name="Rectangle 4">
            <a:extLst>
              <a:ext uri="{FF2B5EF4-FFF2-40B4-BE49-F238E27FC236}">
                <a16:creationId xmlns:a16="http://schemas.microsoft.com/office/drawing/2014/main" id="{8A3AAAAA-1DEE-A141-8084-852A270112BB}"/>
              </a:ext>
            </a:extLst>
          </p:cNvPr>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F0 from MUL.D</a:t>
            </a:r>
          </a:p>
        </p:txBody>
      </p:sp>
      <p:sp>
        <p:nvSpPr>
          <p:cNvPr id="15" name="Line 5">
            <a:extLst>
              <a:ext uri="{FF2B5EF4-FFF2-40B4-BE49-F238E27FC236}">
                <a16:creationId xmlns:a16="http://schemas.microsoft.com/office/drawing/2014/main" id="{703764ED-1D64-CC45-856B-AE862DA67830}"/>
              </a:ext>
            </a:extLst>
          </p:cNvPr>
          <p:cNvSpPr>
            <a:spLocks noChangeShapeType="1"/>
          </p:cNvSpPr>
          <p:nvPr/>
        </p:nvSpPr>
        <p:spPr bwMode="auto">
          <a:xfrm>
            <a:off x="8534400" y="4455339"/>
            <a:ext cx="5842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Line 5">
            <a:extLst>
              <a:ext uri="{FF2B5EF4-FFF2-40B4-BE49-F238E27FC236}">
                <a16:creationId xmlns:a16="http://schemas.microsoft.com/office/drawing/2014/main" id="{B4A86902-0FB6-D54A-B3DC-D51DCE1B280B}"/>
              </a:ext>
            </a:extLst>
          </p:cNvPr>
          <p:cNvSpPr>
            <a:spLocks noChangeShapeType="1"/>
          </p:cNvSpPr>
          <p:nvPr/>
        </p:nvSpPr>
        <p:spPr bwMode="auto">
          <a:xfrm>
            <a:off x="4953000" y="4650485"/>
            <a:ext cx="12954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Line 5">
            <a:extLst>
              <a:ext uri="{FF2B5EF4-FFF2-40B4-BE49-F238E27FC236}">
                <a16:creationId xmlns:a16="http://schemas.microsoft.com/office/drawing/2014/main" id="{E0C07AEF-0B71-E542-9520-98D10FE77007}"/>
              </a:ext>
            </a:extLst>
          </p:cNvPr>
          <p:cNvSpPr>
            <a:spLocks noChangeShapeType="1"/>
          </p:cNvSpPr>
          <p:nvPr/>
        </p:nvSpPr>
        <p:spPr bwMode="auto">
          <a:xfrm>
            <a:off x="7848600" y="5997459"/>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Line 5">
            <a:extLst>
              <a:ext uri="{FF2B5EF4-FFF2-40B4-BE49-F238E27FC236}">
                <a16:creationId xmlns:a16="http://schemas.microsoft.com/office/drawing/2014/main" id="{EFEB7117-2FF0-8D41-8285-58D7B90292D1}"/>
              </a:ext>
            </a:extLst>
          </p:cNvPr>
          <p:cNvSpPr>
            <a:spLocks noChangeShapeType="1"/>
          </p:cNvSpPr>
          <p:nvPr/>
        </p:nvSpPr>
        <p:spPr bwMode="auto">
          <a:xfrm>
            <a:off x="7848600" y="68580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25144C39-68AE-A74D-9A6F-7848A2F81377}"/>
              </a:ext>
            </a:extLst>
          </p:cNvPr>
          <p:cNvSpPr>
            <a:spLocks noChangeShapeType="1"/>
          </p:cNvSpPr>
          <p:nvPr/>
        </p:nvSpPr>
        <p:spPr bwMode="auto">
          <a:xfrm>
            <a:off x="8686800" y="65532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Rectangle 4">
            <a:extLst>
              <a:ext uri="{FF2B5EF4-FFF2-40B4-BE49-F238E27FC236}">
                <a16:creationId xmlns:a16="http://schemas.microsoft.com/office/drawing/2014/main" id="{45542932-C1D5-CF4D-9A2C-2B0C646905F7}"/>
              </a:ext>
            </a:extLst>
          </p:cNvPr>
          <p:cNvSpPr>
            <a:spLocks noChangeArrowheads="1"/>
          </p:cNvSpPr>
          <p:nvPr/>
        </p:nvSpPr>
        <p:spPr bwMode="auto">
          <a:xfrm>
            <a:off x="3429000" y="5114130"/>
            <a:ext cx="49149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these No’s for ops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188059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4">
            <a:extLst>
              <a:ext uri="{FF2B5EF4-FFF2-40B4-BE49-F238E27FC236}">
                <a16:creationId xmlns:a16="http://schemas.microsoft.com/office/drawing/2014/main" id="{EE123524-35A6-E148-B87A-13CE7DAD5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FCAFBEAF-4B4B-AE48-9699-D574252DF159}"/>
              </a:ext>
            </a:extLst>
          </p:cNvPr>
          <p:cNvSpPr>
            <a:spLocks noGrp="1" noChangeArrowheads="1"/>
          </p:cNvSpPr>
          <p:nvPr>
            <p:ph type="title"/>
          </p:nvPr>
        </p:nvSpPr>
        <p:spPr/>
        <p:txBody>
          <a:bodyPr/>
          <a:lstStyle/>
          <a:p>
            <a:r>
              <a:rPr lang="en-CN" altLang="en-CN"/>
              <a:t>Scoreboard Example</a:t>
            </a:r>
          </a:p>
        </p:txBody>
      </p:sp>
      <p:sp>
        <p:nvSpPr>
          <p:cNvPr id="168963" name="AutoShape 5">
            <a:extLst>
              <a:ext uri="{FF2B5EF4-FFF2-40B4-BE49-F238E27FC236}">
                <a16:creationId xmlns:a16="http://schemas.microsoft.com/office/drawing/2014/main" id="{6AC97684-8B3D-014E-A42C-206DB4E48725}"/>
              </a:ext>
            </a:extLst>
          </p:cNvPr>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8964" name="AutoShape 5">
            <a:extLst>
              <a:ext uri="{FF2B5EF4-FFF2-40B4-BE49-F238E27FC236}">
                <a16:creationId xmlns:a16="http://schemas.microsoft.com/office/drawing/2014/main" id="{2F4D383B-E559-F948-8480-15D9EA252D3A}"/>
              </a:ext>
            </a:extLst>
          </p:cNvPr>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a:extLst>
              <a:ext uri="{FF2B5EF4-FFF2-40B4-BE49-F238E27FC236}">
                <a16:creationId xmlns:a16="http://schemas.microsoft.com/office/drawing/2014/main" id="{13F77422-3C9A-5C49-8FF5-79F85B943824}"/>
              </a:ext>
            </a:extLst>
          </p:cNvPr>
          <p:cNvPicPr>
            <a:picLocks noChangeAspect="1"/>
          </p:cNvPicPr>
          <p:nvPr/>
        </p:nvPicPr>
        <p:blipFill>
          <a:blip r:embed="rId4"/>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8966" name="Rectangle 4">
            <a:extLst>
              <a:ext uri="{FF2B5EF4-FFF2-40B4-BE49-F238E27FC236}">
                <a16:creationId xmlns:a16="http://schemas.microsoft.com/office/drawing/2014/main" id="{8CC5910E-C408-144C-AA71-13BD84A32FB8}"/>
              </a:ext>
            </a:extLst>
          </p:cNvPr>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4">
            <a:extLst>
              <a:ext uri="{FF2B5EF4-FFF2-40B4-BE49-F238E27FC236}">
                <a16:creationId xmlns:a16="http://schemas.microsoft.com/office/drawing/2014/main" id="{758BB31D-AD80-C84C-8C77-CCC99AAC0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6" name="Title 1">
            <a:extLst>
              <a:ext uri="{FF2B5EF4-FFF2-40B4-BE49-F238E27FC236}">
                <a16:creationId xmlns:a16="http://schemas.microsoft.com/office/drawing/2014/main" id="{E987766E-5349-A241-AAEE-32808BD71200}"/>
              </a:ext>
            </a:extLst>
          </p:cNvPr>
          <p:cNvSpPr>
            <a:spLocks noGrp="1" noChangeArrowheads="1"/>
          </p:cNvSpPr>
          <p:nvPr>
            <p:ph type="title"/>
          </p:nvPr>
        </p:nvSpPr>
        <p:spPr/>
        <p:txBody>
          <a:bodyPr/>
          <a:lstStyle/>
          <a:p>
            <a:r>
              <a:rPr lang="en-CN" altLang="en-CN"/>
              <a:t>Scoreboard Example</a:t>
            </a:r>
          </a:p>
        </p:txBody>
      </p:sp>
      <p:sp>
        <p:nvSpPr>
          <p:cNvPr id="169987" name="AutoShape 5">
            <a:extLst>
              <a:ext uri="{FF2B5EF4-FFF2-40B4-BE49-F238E27FC236}">
                <a16:creationId xmlns:a16="http://schemas.microsoft.com/office/drawing/2014/main" id="{4638CDF2-EC55-2741-87E3-098FE233BD36}"/>
              </a:ext>
            </a:extLst>
          </p:cNvPr>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88" name="AutoShape 5">
            <a:extLst>
              <a:ext uri="{FF2B5EF4-FFF2-40B4-BE49-F238E27FC236}">
                <a16:creationId xmlns:a16="http://schemas.microsoft.com/office/drawing/2014/main" id="{A56701AD-18F5-934A-B294-C8B7EF057CEF}"/>
              </a:ext>
            </a:extLst>
          </p:cNvPr>
          <p:cNvSpPr>
            <a:spLocks noChangeArrowheads="1"/>
          </p:cNvSpPr>
          <p:nvPr/>
        </p:nvSpPr>
        <p:spPr bwMode="auto">
          <a:xfrm>
            <a:off x="0" y="4648200"/>
            <a:ext cx="685800" cy="1143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9989" name="AutoShape 5">
            <a:extLst>
              <a:ext uri="{FF2B5EF4-FFF2-40B4-BE49-F238E27FC236}">
                <a16:creationId xmlns:a16="http://schemas.microsoft.com/office/drawing/2014/main" id="{82E6B398-EE71-9246-821A-E9E3538272C6}"/>
              </a:ext>
            </a:extLst>
          </p:cNvPr>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a:extLst>
              <a:ext uri="{FF2B5EF4-FFF2-40B4-BE49-F238E27FC236}">
                <a16:creationId xmlns:a16="http://schemas.microsoft.com/office/drawing/2014/main" id="{CFAAD00E-1D5B-384B-B579-72954157EABB}"/>
              </a:ext>
            </a:extLst>
          </p:cNvPr>
          <p:cNvPicPr>
            <a:picLocks noChangeAspect="1"/>
          </p:cNvPicPr>
          <p:nvPr/>
        </p:nvPicPr>
        <p:blipFill>
          <a:blip r:embed="rId3"/>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9991" name="AutoShape 5">
            <a:extLst>
              <a:ext uri="{FF2B5EF4-FFF2-40B4-BE49-F238E27FC236}">
                <a16:creationId xmlns:a16="http://schemas.microsoft.com/office/drawing/2014/main" id="{C283E9D6-21C6-EF4D-959F-CEA58D1D447A}"/>
              </a:ext>
            </a:extLst>
          </p:cNvPr>
          <p:cNvSpPr>
            <a:spLocks noChangeArrowheads="1"/>
          </p:cNvSpPr>
          <p:nvPr/>
        </p:nvSpPr>
        <p:spPr bwMode="auto">
          <a:xfrm>
            <a:off x="1295400" y="6523038"/>
            <a:ext cx="5410200" cy="3349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92" name="Rectangle 4">
            <a:extLst>
              <a:ext uri="{FF2B5EF4-FFF2-40B4-BE49-F238E27FC236}">
                <a16:creationId xmlns:a16="http://schemas.microsoft.com/office/drawing/2014/main" id="{1AC2F6F2-889B-2F41-9A65-7ED4EDD10C9B}"/>
              </a:ext>
            </a:extLst>
          </p:cNvPr>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
        <p:nvSpPr>
          <p:cNvPr id="169993" name="Rectangle 4">
            <a:extLst>
              <a:ext uri="{FF2B5EF4-FFF2-40B4-BE49-F238E27FC236}">
                <a16:creationId xmlns:a16="http://schemas.microsoft.com/office/drawing/2014/main" id="{91BCB659-2F74-E54B-BF2C-B5DBB95D644E}"/>
              </a:ext>
            </a:extLst>
          </p:cNvPr>
          <p:cNvSpPr>
            <a:spLocks noChangeArrowheads="1"/>
          </p:cNvSpPr>
          <p:nvPr/>
        </p:nvSpPr>
        <p:spPr bwMode="auto">
          <a:xfrm>
            <a:off x="-76200" y="3738563"/>
            <a:ext cx="70104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check corresponding functional units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7">
            <a:extLst>
              <a:ext uri="{FF2B5EF4-FFF2-40B4-BE49-F238E27FC236}">
                <a16:creationId xmlns:a16="http://schemas.microsoft.com/office/drawing/2014/main" id="{978EA9F3-AD48-AC4D-927D-E6134CCF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0" name="Title 1">
            <a:extLst>
              <a:ext uri="{FF2B5EF4-FFF2-40B4-BE49-F238E27FC236}">
                <a16:creationId xmlns:a16="http://schemas.microsoft.com/office/drawing/2014/main" id="{52E6474D-233B-9D47-A186-96503529AD8B}"/>
              </a:ext>
            </a:extLst>
          </p:cNvPr>
          <p:cNvSpPr>
            <a:spLocks noGrp="1" noChangeArrowheads="1"/>
          </p:cNvSpPr>
          <p:nvPr>
            <p:ph type="title"/>
          </p:nvPr>
        </p:nvSpPr>
        <p:spPr/>
        <p:txBody>
          <a:bodyPr/>
          <a:lstStyle/>
          <a:p>
            <a:r>
              <a:rPr lang="en-CN" altLang="en-CN"/>
              <a:t>Scoreboard Example</a:t>
            </a:r>
          </a:p>
        </p:txBody>
      </p:sp>
      <p:sp>
        <p:nvSpPr>
          <p:cNvPr id="171011" name="Content Placeholder 2">
            <a:extLst>
              <a:ext uri="{FF2B5EF4-FFF2-40B4-BE49-F238E27FC236}">
                <a16:creationId xmlns:a16="http://schemas.microsoft.com/office/drawing/2014/main" id="{0F8D1786-DADF-F64C-A487-9C2845AEEFC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sp>
        <p:nvSpPr>
          <p:cNvPr id="171012" name="Rectangle 4">
            <a:extLst>
              <a:ext uri="{FF2B5EF4-FFF2-40B4-BE49-F238E27FC236}">
                <a16:creationId xmlns:a16="http://schemas.microsoft.com/office/drawing/2014/main" id="{680389AF-8744-9D4B-8053-D7119840CD22}"/>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MUL.D is ready to write result</a:t>
            </a:r>
          </a:p>
        </p:txBody>
      </p:sp>
      <p:sp>
        <p:nvSpPr>
          <p:cNvPr id="171013" name="Rectangle 4">
            <a:extLst>
              <a:ext uri="{FF2B5EF4-FFF2-40B4-BE49-F238E27FC236}">
                <a16:creationId xmlns:a16="http://schemas.microsoft.com/office/drawing/2014/main" id="{D0B08144-76CF-5347-961C-94B73B6DC434}"/>
              </a:ext>
            </a:extLst>
          </p:cNvPr>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71014" name="Rectangle 4">
            <a:extLst>
              <a:ext uri="{FF2B5EF4-FFF2-40B4-BE49-F238E27FC236}">
                <a16:creationId xmlns:a16="http://schemas.microsoft.com/office/drawing/2014/main" id="{E08DB41D-702A-B54D-9FC9-0A4085FAB32E}"/>
              </a:ext>
            </a:extLst>
          </p:cNvPr>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71015" name="Rectangle 4">
            <a:extLst>
              <a:ext uri="{FF2B5EF4-FFF2-40B4-BE49-F238E27FC236}">
                <a16:creationId xmlns:a16="http://schemas.microsoft.com/office/drawing/2014/main" id="{ECE352A9-55A3-1B48-8D9F-8E278557D670}"/>
              </a:ext>
            </a:extLst>
          </p:cNvPr>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71016" name="Rectangle 4">
            <a:extLst>
              <a:ext uri="{FF2B5EF4-FFF2-40B4-BE49-F238E27FC236}">
                <a16:creationId xmlns:a16="http://schemas.microsoft.com/office/drawing/2014/main" id="{311E77D2-C744-674E-A75B-ECFBCA066572}"/>
              </a:ext>
            </a:extLst>
          </p:cNvPr>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71017" name="Rectangle 4">
            <a:extLst>
              <a:ext uri="{FF2B5EF4-FFF2-40B4-BE49-F238E27FC236}">
                <a16:creationId xmlns:a16="http://schemas.microsoft.com/office/drawing/2014/main" id="{F417C329-A857-1943-9526-1612817C4E81}"/>
              </a:ext>
            </a:extLst>
          </p:cNvPr>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71018" name="Line 5">
            <a:extLst>
              <a:ext uri="{FF2B5EF4-FFF2-40B4-BE49-F238E27FC236}">
                <a16:creationId xmlns:a16="http://schemas.microsoft.com/office/drawing/2014/main" id="{D00D5585-BA6B-CC4C-ABDD-458DB450F064}"/>
              </a:ext>
            </a:extLst>
          </p:cNvPr>
          <p:cNvSpPr>
            <a:spLocks noChangeShapeType="1"/>
          </p:cNvSpPr>
          <p:nvPr/>
        </p:nvSpPr>
        <p:spPr bwMode="auto">
          <a:xfrm>
            <a:off x="-11113" y="3048000"/>
            <a:ext cx="1676401"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1019" name="Line 5">
            <a:extLst>
              <a:ext uri="{FF2B5EF4-FFF2-40B4-BE49-F238E27FC236}">
                <a16:creationId xmlns:a16="http://schemas.microsoft.com/office/drawing/2014/main" id="{DACF424B-B811-DF4E-9F64-C64809DE7DCC}"/>
              </a:ext>
            </a:extLst>
          </p:cNvPr>
          <p:cNvSpPr>
            <a:spLocks noChangeShapeType="1"/>
          </p:cNvSpPr>
          <p:nvPr/>
        </p:nvSpPr>
        <p:spPr bwMode="auto">
          <a:xfrm>
            <a:off x="-11113" y="3276600"/>
            <a:ext cx="1676401"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3">
            <a:extLst>
              <a:ext uri="{FF2B5EF4-FFF2-40B4-BE49-F238E27FC236}">
                <a16:creationId xmlns:a16="http://schemas.microsoft.com/office/drawing/2014/main" id="{451514E0-22AB-7E4E-9D37-DA29FB040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328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4" name="Title 1">
            <a:extLst>
              <a:ext uri="{FF2B5EF4-FFF2-40B4-BE49-F238E27FC236}">
                <a16:creationId xmlns:a16="http://schemas.microsoft.com/office/drawing/2014/main" id="{F5CA84E7-FB26-1B46-87B0-61B775292718}"/>
              </a:ext>
            </a:extLst>
          </p:cNvPr>
          <p:cNvSpPr>
            <a:spLocks noGrp="1" noChangeArrowheads="1"/>
          </p:cNvSpPr>
          <p:nvPr>
            <p:ph type="title"/>
          </p:nvPr>
        </p:nvSpPr>
        <p:spPr/>
        <p:txBody>
          <a:bodyPr/>
          <a:lstStyle/>
          <a:p>
            <a:r>
              <a:rPr lang="en-CN" altLang="en-CN"/>
              <a:t>Scoreboard Example</a:t>
            </a:r>
          </a:p>
        </p:txBody>
      </p:sp>
      <p:sp>
        <p:nvSpPr>
          <p:cNvPr id="172035" name="Rectangle 4">
            <a:extLst>
              <a:ext uri="{FF2B5EF4-FFF2-40B4-BE49-F238E27FC236}">
                <a16:creationId xmlns:a16="http://schemas.microsoft.com/office/drawing/2014/main" id="{E09B880C-5308-D242-A5F3-0D7343322412}"/>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DIV.D is ready to write result</a:t>
            </a:r>
          </a:p>
        </p:txBody>
      </p:sp>
      <p:sp>
        <p:nvSpPr>
          <p:cNvPr id="172036" name="Rectangle 4">
            <a:extLst>
              <a:ext uri="{FF2B5EF4-FFF2-40B4-BE49-F238E27FC236}">
                <a16:creationId xmlns:a16="http://schemas.microsoft.com/office/drawing/2014/main" id="{933DDCD4-4036-4841-B639-9E386B9157F0}"/>
              </a:ext>
            </a:extLst>
          </p:cNvPr>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72037" name="Rectangle 4">
            <a:extLst>
              <a:ext uri="{FF2B5EF4-FFF2-40B4-BE49-F238E27FC236}">
                <a16:creationId xmlns:a16="http://schemas.microsoft.com/office/drawing/2014/main" id="{E532D147-FA74-6E47-A3A9-3B6A92A8DD90}"/>
              </a:ext>
            </a:extLst>
          </p:cNvPr>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72038" name="Rectangle 4">
            <a:extLst>
              <a:ext uri="{FF2B5EF4-FFF2-40B4-BE49-F238E27FC236}">
                <a16:creationId xmlns:a16="http://schemas.microsoft.com/office/drawing/2014/main" id="{2B7C6442-66E7-394E-AD80-4F1A333918F2}"/>
              </a:ext>
            </a:extLst>
          </p:cNvPr>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72039" name="Rectangle 4">
            <a:extLst>
              <a:ext uri="{FF2B5EF4-FFF2-40B4-BE49-F238E27FC236}">
                <a16:creationId xmlns:a16="http://schemas.microsoft.com/office/drawing/2014/main" id="{3B629BBA-4631-6844-811F-85BDCA3B8511}"/>
              </a:ext>
            </a:extLst>
          </p:cNvPr>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72040" name="Rectangle 4">
            <a:extLst>
              <a:ext uri="{FF2B5EF4-FFF2-40B4-BE49-F238E27FC236}">
                <a16:creationId xmlns:a16="http://schemas.microsoft.com/office/drawing/2014/main" id="{102AE984-6044-3340-9C8B-62B44BD4425C}"/>
              </a:ext>
            </a:extLst>
          </p:cNvPr>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72041" name="Line 5">
            <a:extLst>
              <a:ext uri="{FF2B5EF4-FFF2-40B4-BE49-F238E27FC236}">
                <a16:creationId xmlns:a16="http://schemas.microsoft.com/office/drawing/2014/main" id="{02B09DE1-53EB-D24D-AED2-0E4418999B4A}"/>
              </a:ext>
            </a:extLst>
          </p:cNvPr>
          <p:cNvSpPr>
            <a:spLocks noChangeShapeType="1"/>
          </p:cNvSpPr>
          <p:nvPr/>
        </p:nvSpPr>
        <p:spPr bwMode="auto">
          <a:xfrm>
            <a:off x="0" y="3505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5">
            <a:extLst>
              <a:ext uri="{FF2B5EF4-FFF2-40B4-BE49-F238E27FC236}">
                <a16:creationId xmlns:a16="http://schemas.microsoft.com/office/drawing/2014/main" id="{43124477-3CD0-9344-A81F-2AB66F94D475}"/>
              </a:ext>
            </a:extLst>
          </p:cNvPr>
          <p:cNvSpPr>
            <a:spLocks noChangeShapeType="1"/>
          </p:cNvSpPr>
          <p:nvPr/>
        </p:nvSpPr>
        <p:spPr bwMode="auto">
          <a:xfrm>
            <a:off x="8828088" y="57150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E613707C-36CB-B448-BADB-209776E0ABFC}"/>
              </a:ext>
            </a:extLst>
          </p:cNvPr>
          <p:cNvSpPr>
            <a:spLocks noChangeArrowheads="1"/>
          </p:cNvSpPr>
          <p:nvPr/>
        </p:nvSpPr>
        <p:spPr bwMode="auto">
          <a:xfrm>
            <a:off x="4302512" y="5257801"/>
            <a:ext cx="4841488" cy="1178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F6 already read?</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scoreboard not for exam?!</a:t>
            </a:r>
          </a:p>
        </p:txBody>
      </p:sp>
      <p:pic>
        <p:nvPicPr>
          <p:cNvPr id="3" name="Picture 1">
            <a:extLst>
              <a:ext uri="{FF2B5EF4-FFF2-40B4-BE49-F238E27FC236}">
                <a16:creationId xmlns:a16="http://schemas.microsoft.com/office/drawing/2014/main" id="{945F04E8-51FB-1941-968D-16C3BBF86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200" y="0"/>
            <a:ext cx="170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6174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scoreboard not for exam?!</a:t>
            </a:r>
          </a:p>
        </p:txBody>
      </p:sp>
      <p:pic>
        <p:nvPicPr>
          <p:cNvPr id="3" name="Picture 1">
            <a:extLst>
              <a:ext uri="{FF2B5EF4-FFF2-40B4-BE49-F238E27FC236}">
                <a16:creationId xmlns:a16="http://schemas.microsoft.com/office/drawing/2014/main" id="{945F04E8-51FB-1941-968D-16C3BBF86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200" y="0"/>
            <a:ext cx="170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a:extLst>
              <a:ext uri="{FF2B5EF4-FFF2-40B4-BE49-F238E27FC236}">
                <a16:creationId xmlns:a16="http://schemas.microsoft.com/office/drawing/2014/main" id="{47FDD80C-264B-A548-9668-B7DAF5B14CEA}"/>
              </a:ext>
            </a:extLst>
          </p:cNvPr>
          <p:cNvSpPr>
            <a:spLocks noChangeArrowheads="1"/>
          </p:cNvSpPr>
          <p:nvPr/>
        </p:nvSpPr>
        <p:spPr bwMode="auto">
          <a:xfrm>
            <a:off x="0" y="3733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3600" b="1" dirty="0">
                <a:solidFill>
                  <a:srgbClr val="00B0F0"/>
                </a:solidFill>
              </a:rPr>
              <a:t>yet helpful for understanding the more sophisticated </a:t>
            </a:r>
            <a:r>
              <a:rPr lang="en-US" altLang="zh-CN" sz="3600" b="1" dirty="0" err="1">
                <a:solidFill>
                  <a:srgbClr val="00B0F0"/>
                </a:solidFill>
              </a:rPr>
              <a:t>Tomasulo’s</a:t>
            </a:r>
            <a:r>
              <a:rPr lang="en-US" altLang="zh-CN" sz="3600" b="1" dirty="0">
                <a:solidFill>
                  <a:srgbClr val="00B0F0"/>
                </a:solidFill>
              </a:rPr>
              <a:t> </a:t>
            </a:r>
            <a:r>
              <a:rPr lang="en-US" altLang="zh-CN" sz="3600" b="1" dirty="0" err="1">
                <a:solidFill>
                  <a:srgbClr val="00B0F0"/>
                </a:solidFill>
              </a:rPr>
              <a:t>Alg</a:t>
            </a:r>
            <a:endParaRPr lang="en-US" altLang="zh-CN" sz="3600" b="1" dirty="0">
              <a:solidFill>
                <a:srgbClr val="00B0F0"/>
              </a:solidFill>
            </a:endParaRPr>
          </a:p>
        </p:txBody>
      </p:sp>
    </p:spTree>
    <p:extLst>
      <p:ext uri="{BB962C8B-B14F-4D97-AF65-F5344CB8AC3E}">
        <p14:creationId xmlns:p14="http://schemas.microsoft.com/office/powerpoint/2010/main" val="9305829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2" name="Title 1">
            <a:extLst>
              <a:ext uri="{FF2B5EF4-FFF2-40B4-BE49-F238E27FC236}">
                <a16:creationId xmlns:a16="http://schemas.microsoft.com/office/drawing/2014/main" id="{8D8BFFB7-1258-FB42-85F2-9D19853F3AA6}"/>
              </a:ext>
            </a:extLst>
          </p:cNvPr>
          <p:cNvSpPr>
            <a:spLocks noGrp="1"/>
          </p:cNvSpPr>
          <p:nvPr>
            <p:ph type="title"/>
          </p:nvPr>
        </p:nvSpPr>
        <p:spPr/>
        <p:txBody>
          <a:bodyPr/>
          <a:lstStyle/>
          <a:p>
            <a:r>
              <a:rPr lang="en-CN" dirty="0">
                <a:solidFill>
                  <a:srgbClr val="00B0F0"/>
                </a:solidFill>
              </a:rPr>
              <a:t>Tomasulo’s Algorithm</a:t>
            </a:r>
          </a:p>
        </p:txBody>
      </p:sp>
    </p:spTree>
    <p:extLst>
      <p:ext uri="{BB962C8B-B14F-4D97-AF65-F5344CB8AC3E}">
        <p14:creationId xmlns:p14="http://schemas.microsoft.com/office/powerpoint/2010/main" val="41861126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CN" sz="2800" dirty="0">
                <a:solidFill>
                  <a:srgbClr val="00B0F0"/>
                </a:solidFill>
              </a:rPr>
              <a:t>fetched instructions;</a:t>
            </a:r>
          </a:p>
          <a:p>
            <a:pPr marL="0" indent="0">
              <a:buNone/>
            </a:pPr>
            <a:r>
              <a:rPr lang="en-US" sz="2800" dirty="0">
                <a:solidFill>
                  <a:srgbClr val="00B0F0"/>
                </a:solidFill>
              </a:rPr>
              <a:t>issue an instruction if no structural hazard;</a:t>
            </a:r>
            <a:endParaRPr lang="en-CN" sz="2800" dirty="0">
              <a:solidFill>
                <a:srgbClr val="00B0F0"/>
              </a:solidFill>
            </a:endParaRPr>
          </a:p>
        </p:txBody>
      </p:sp>
      <p:sp>
        <p:nvSpPr>
          <p:cNvPr id="7" name="AutoShape 5">
            <a:extLst>
              <a:ext uri="{FF2B5EF4-FFF2-40B4-BE49-F238E27FC236}">
                <a16:creationId xmlns:a16="http://schemas.microsoft.com/office/drawing/2014/main" id="{36516D42-5148-5F47-BB9B-E4B33350E805}"/>
              </a:ext>
            </a:extLst>
          </p:cNvPr>
          <p:cNvSpPr>
            <a:spLocks noChangeArrowheads="1"/>
          </p:cNvSpPr>
          <p:nvPr/>
        </p:nvSpPr>
        <p:spPr bwMode="auto">
          <a:xfrm>
            <a:off x="3276600" y="1066800"/>
            <a:ext cx="9906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00478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CN" sz="2800" dirty="0">
                <a:solidFill>
                  <a:srgbClr val="00B0F0"/>
                </a:solidFill>
              </a:rPr>
              <a:t>fetched instructions;</a:t>
            </a:r>
          </a:p>
          <a:p>
            <a:pPr marL="0" indent="0">
              <a:buNone/>
            </a:pPr>
            <a:r>
              <a:rPr lang="en-US" sz="2800" dirty="0">
                <a:solidFill>
                  <a:srgbClr val="00B0F0"/>
                </a:solidFill>
              </a:rPr>
              <a:t>issue an instruction if no </a:t>
            </a:r>
            <a:r>
              <a:rPr lang="en-US" sz="2800" dirty="0">
                <a:solidFill>
                  <a:srgbClr val="FFC000"/>
                </a:solidFill>
              </a:rPr>
              <a:t>structural hazard</a:t>
            </a:r>
            <a:r>
              <a:rPr lang="en-US" sz="2800" dirty="0">
                <a:solidFill>
                  <a:srgbClr val="00B0F0"/>
                </a:solidFill>
              </a:rPr>
              <a:t>;</a:t>
            </a:r>
          </a:p>
          <a:p>
            <a:pPr marL="0" indent="0">
              <a:buNone/>
            </a:pPr>
            <a:endParaRPr lang="en-CN" sz="2800" dirty="0">
              <a:solidFill>
                <a:srgbClr val="00B0F0"/>
              </a:solidFill>
            </a:endParaRPr>
          </a:p>
        </p:txBody>
      </p:sp>
      <p:sp>
        <p:nvSpPr>
          <p:cNvPr id="7" name="AutoShape 5">
            <a:extLst>
              <a:ext uri="{FF2B5EF4-FFF2-40B4-BE49-F238E27FC236}">
                <a16:creationId xmlns:a16="http://schemas.microsoft.com/office/drawing/2014/main" id="{36516D42-5148-5F47-BB9B-E4B33350E805}"/>
              </a:ext>
            </a:extLst>
          </p:cNvPr>
          <p:cNvSpPr>
            <a:spLocks noChangeArrowheads="1"/>
          </p:cNvSpPr>
          <p:nvPr/>
        </p:nvSpPr>
        <p:spPr bwMode="auto">
          <a:xfrm>
            <a:off x="3276600" y="1066800"/>
            <a:ext cx="9906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椭圆 8">
            <a:extLst>
              <a:ext uri="{FF2B5EF4-FFF2-40B4-BE49-F238E27FC236}">
                <a16:creationId xmlns:a16="http://schemas.microsoft.com/office/drawing/2014/main" id="{BE615439-E5A2-5148-8DD5-63D62BC9C8D2}"/>
              </a:ext>
            </a:extLst>
          </p:cNvPr>
          <p:cNvSpPr/>
          <p:nvPr/>
        </p:nvSpPr>
        <p:spPr>
          <a:xfrm>
            <a:off x="4114800" y="2286000"/>
            <a:ext cx="1524000" cy="5334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304800" y="2743200"/>
            <a:ext cx="32004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椭圆 8">
            <a:extLst>
              <a:ext uri="{FF2B5EF4-FFF2-40B4-BE49-F238E27FC236}">
                <a16:creationId xmlns:a16="http://schemas.microsoft.com/office/drawing/2014/main" id="{FA32C9C6-6BCC-B34A-8C70-8064FA0EA98B}"/>
              </a:ext>
            </a:extLst>
          </p:cNvPr>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153629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tLang="en-US" dirty="0">
                <a:latin typeface="+mn-lt"/>
                <a:ea typeface="ＭＳ Ｐゴシック" charset="-128"/>
              </a:rPr>
              <a:t>1-bit Predictor</a:t>
            </a:r>
          </a:p>
        </p:txBody>
      </p:sp>
      <p:sp>
        <p:nvSpPr>
          <p:cNvPr id="74755" name="Slide Number Placeholder 3"/>
          <p:cNvSpPr>
            <a:spLocks noGrp="1"/>
          </p:cNvSpPr>
          <p:nvPr>
            <p:ph type="sldNum" sz="quarter" idx="11"/>
          </p:nvPr>
        </p:nvSpPr>
        <p:spPr>
          <a:xfrm>
            <a:off x="3055157" y="676275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E3D86A-05DB-AF41-A064-A629D0DE4553}" type="slidenum">
              <a:rPr kumimoji="0" lang="en-US" altLang="en-US" sz="1600" b="0" i="0" u="none" strike="noStrike" kern="1200" cap="none" spc="0" normalizeH="0" baseline="0" noProof="0">
                <a:ln>
                  <a:noFill/>
                </a:ln>
                <a:solidFill>
                  <a:srgbClr val="000000"/>
                </a:solidFill>
                <a:effectLst/>
                <a:uLnTx/>
                <a:uFillTx/>
                <a:latin typeface="+mn-lt"/>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6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6" name="Rectangle 3"/>
          <p:cNvSpPr>
            <a:spLocks noChangeArrowheads="1"/>
          </p:cNvSpPr>
          <p:nvPr/>
        </p:nvSpPr>
        <p:spPr bwMode="auto">
          <a:xfrm>
            <a:off x="6026957" y="2651125"/>
            <a:ext cx="2133598"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BTB: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one target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 per entry </a:t>
            </a:r>
          </a:p>
        </p:txBody>
      </p:sp>
      <p:sp>
        <p:nvSpPr>
          <p:cNvPr id="74757" name="Rectangle 4"/>
          <p:cNvSpPr>
            <a:spLocks noChangeArrowheads="1"/>
          </p:cNvSpPr>
          <p:nvPr/>
        </p:nvSpPr>
        <p:spPr bwMode="auto">
          <a:xfrm>
            <a:off x="235757" y="1584325"/>
            <a:ext cx="44196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8" name="Rectangle 5"/>
          <p:cNvSpPr>
            <a:spLocks noChangeArrowheads="1"/>
          </p:cNvSpPr>
          <p:nvPr/>
        </p:nvSpPr>
        <p:spPr bwMode="auto">
          <a:xfrm>
            <a:off x="4350557" y="1584325"/>
            <a:ext cx="3048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9" name="Line 6"/>
          <p:cNvSpPr>
            <a:spLocks noChangeShapeType="1"/>
          </p:cNvSpPr>
          <p:nvPr/>
        </p:nvSpPr>
        <p:spPr bwMode="auto">
          <a:xfrm>
            <a:off x="4502957" y="1584325"/>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0" name="Rectangle 7"/>
          <p:cNvSpPr>
            <a:spLocks noChangeArrowheads="1"/>
          </p:cNvSpPr>
          <p:nvPr/>
        </p:nvSpPr>
        <p:spPr bwMode="auto">
          <a:xfrm>
            <a:off x="2216957" y="1584325"/>
            <a:ext cx="21336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BTB index</a:t>
            </a:r>
          </a:p>
        </p:txBody>
      </p:sp>
      <p:sp>
        <p:nvSpPr>
          <p:cNvPr id="74761" name="AutoShape 8"/>
          <p:cNvSpPr>
            <a:spLocks/>
          </p:cNvSpPr>
          <p:nvPr/>
        </p:nvSpPr>
        <p:spPr bwMode="auto">
          <a:xfrm rot="5400000" flipV="1">
            <a:off x="1112057" y="1241425"/>
            <a:ext cx="228600" cy="1981200"/>
          </a:xfrm>
          <a:prstGeom prst="rightBrace">
            <a:avLst>
              <a:gd name="adj1" fmla="val 7222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2" name="AutoShape 9"/>
          <p:cNvSpPr>
            <a:spLocks/>
          </p:cNvSpPr>
          <p:nvPr/>
        </p:nvSpPr>
        <p:spPr bwMode="auto">
          <a:xfrm rot="5400000" flipV="1">
            <a:off x="3169457" y="1165225"/>
            <a:ext cx="228600" cy="2133600"/>
          </a:xfrm>
          <a:prstGeom prst="rightBrace">
            <a:avLst>
              <a:gd name="adj1" fmla="val 77778"/>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3" name="Freeform 10"/>
          <p:cNvSpPr>
            <a:spLocks/>
          </p:cNvSpPr>
          <p:nvPr/>
        </p:nvSpPr>
        <p:spPr bwMode="auto">
          <a:xfrm>
            <a:off x="3283757" y="2346325"/>
            <a:ext cx="609600" cy="1143000"/>
          </a:xfrm>
          <a:custGeom>
            <a:avLst/>
            <a:gdLst>
              <a:gd name="T0" fmla="*/ 0 w 384"/>
              <a:gd name="T1" fmla="*/ 0 h 1440"/>
              <a:gd name="T2" fmla="*/ 0 w 384"/>
              <a:gd name="T3" fmla="*/ 2147483647 h 1440"/>
              <a:gd name="T4" fmla="*/ 2147483647 w 384"/>
              <a:gd name="T5" fmla="*/ 2147483647 h 1440"/>
              <a:gd name="T6" fmla="*/ 0 60000 65536"/>
              <a:gd name="T7" fmla="*/ 0 60000 65536"/>
              <a:gd name="T8" fmla="*/ 0 60000 65536"/>
              <a:gd name="T9" fmla="*/ 0 w 384"/>
              <a:gd name="T10" fmla="*/ 0 h 1440"/>
              <a:gd name="T11" fmla="*/ 384 w 384"/>
              <a:gd name="T12" fmla="*/ 1440 h 1440"/>
            </a:gdLst>
            <a:ahLst/>
            <a:cxnLst>
              <a:cxn ang="T6">
                <a:pos x="T0" y="T1"/>
              </a:cxn>
              <a:cxn ang="T7">
                <a:pos x="T2" y="T3"/>
              </a:cxn>
              <a:cxn ang="T8">
                <a:pos x="T4" y="T5"/>
              </a:cxn>
            </a:cxnLst>
            <a:rect l="T9" t="T10" r="T11" b="T12"/>
            <a:pathLst>
              <a:path w="384" h="1440">
                <a:moveTo>
                  <a:pt x="0" y="0"/>
                </a:moveTo>
                <a:lnTo>
                  <a:pt x="0" y="1440"/>
                </a:lnTo>
                <a:lnTo>
                  <a:pt x="384" y="144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4" name="Line 11"/>
          <p:cNvSpPr>
            <a:spLocks noChangeShapeType="1"/>
          </p:cNvSpPr>
          <p:nvPr/>
        </p:nvSpPr>
        <p:spPr bwMode="auto">
          <a:xfrm flipH="1">
            <a:off x="3131357" y="3032125"/>
            <a:ext cx="30480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5" name="Text Box 12"/>
          <p:cNvSpPr txBox="1">
            <a:spLocks noChangeArrowheads="1"/>
          </p:cNvSpPr>
          <p:nvPr/>
        </p:nvSpPr>
        <p:spPr bwMode="auto">
          <a:xfrm>
            <a:off x="2463020" y="2733675"/>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mn-lt"/>
                <a:ea typeface="ＭＳ Ｐゴシック" charset="-128"/>
                <a:cs typeface="+mn-cs"/>
              </a:rPr>
              <a:t>N-bit</a:t>
            </a:r>
          </a:p>
        </p:txBody>
      </p:sp>
      <p:sp>
        <p:nvSpPr>
          <p:cNvPr id="74766" name="Line 13"/>
          <p:cNvSpPr>
            <a:spLocks noChangeShapeType="1"/>
          </p:cNvSpPr>
          <p:nvPr/>
        </p:nvSpPr>
        <p:spPr bwMode="auto">
          <a:xfrm rot="5400000">
            <a:off x="6538132" y="4632325"/>
            <a:ext cx="762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7" name="Rectangle 14"/>
          <p:cNvSpPr>
            <a:spLocks noChangeArrowheads="1"/>
          </p:cNvSpPr>
          <p:nvPr/>
        </p:nvSpPr>
        <p:spPr bwMode="auto">
          <a:xfrm>
            <a:off x="3893357" y="2651125"/>
            <a:ext cx="1447800"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tag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table</a:t>
            </a:r>
          </a:p>
        </p:txBody>
      </p:sp>
      <p:sp>
        <p:nvSpPr>
          <p:cNvPr id="74768" name="AutoShape 15"/>
          <p:cNvSpPr>
            <a:spLocks noChangeArrowheads="1"/>
          </p:cNvSpPr>
          <p:nvPr/>
        </p:nvSpPr>
        <p:spPr bwMode="auto">
          <a:xfrm>
            <a:off x="6538132" y="5013325"/>
            <a:ext cx="1295400"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30000" noProof="0">
                <a:ln>
                  <a:noFill/>
                </a:ln>
                <a:solidFill>
                  <a:srgbClr val="000000"/>
                </a:solidFill>
                <a:effectLst/>
                <a:uLnTx/>
                <a:uFillTx/>
                <a:latin typeface="+mn-lt"/>
                <a:ea typeface="ＭＳ Ｐゴシック" charset="-128"/>
                <a:cs typeface="+mn-cs"/>
              </a:rPr>
              <a:t>1         0</a:t>
            </a:r>
          </a:p>
        </p:txBody>
      </p:sp>
      <p:sp>
        <p:nvSpPr>
          <p:cNvPr id="74769" name="Freeform 16"/>
          <p:cNvSpPr>
            <a:spLocks/>
          </p:cNvSpPr>
          <p:nvPr/>
        </p:nvSpPr>
        <p:spPr bwMode="auto">
          <a:xfrm>
            <a:off x="7452532" y="4632325"/>
            <a:ext cx="762000" cy="381000"/>
          </a:xfrm>
          <a:custGeom>
            <a:avLst/>
            <a:gdLst>
              <a:gd name="T0" fmla="*/ 2147483647 w 768"/>
              <a:gd name="T1" fmla="*/ 0 h 240"/>
              <a:gd name="T2" fmla="*/ 0 w 768"/>
              <a:gd name="T3" fmla="*/ 0 h 240"/>
              <a:gd name="T4" fmla="*/ 0 w 768"/>
              <a:gd name="T5" fmla="*/ 2147483647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0"/>
                </a:moveTo>
                <a:lnTo>
                  <a:pt x="0" y="0"/>
                </a:lnTo>
                <a:lnTo>
                  <a:pt x="0" y="24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0" name="Text Box 17"/>
          <p:cNvSpPr txBox="1">
            <a:spLocks noChangeArrowheads="1"/>
          </p:cNvSpPr>
          <p:nvPr/>
        </p:nvSpPr>
        <p:spPr bwMode="auto">
          <a:xfrm>
            <a:off x="8035145" y="4410075"/>
            <a:ext cx="1032655"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mn-lt"/>
                <a:ea typeface="ＭＳ Ｐゴシック" charset="-128"/>
                <a:cs typeface="+mn-cs"/>
              </a:rPr>
              <a:t>PC+4</a:t>
            </a:r>
          </a:p>
        </p:txBody>
      </p:sp>
      <p:sp>
        <p:nvSpPr>
          <p:cNvPr id="74771" name="Line 18"/>
          <p:cNvSpPr>
            <a:spLocks noChangeShapeType="1"/>
          </p:cNvSpPr>
          <p:nvPr/>
        </p:nvSpPr>
        <p:spPr bwMode="auto">
          <a:xfrm>
            <a:off x="7212820" y="5470525"/>
            <a:ext cx="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2" name="Text Box 19"/>
          <p:cNvSpPr txBox="1">
            <a:spLocks noChangeArrowheads="1"/>
          </p:cNvSpPr>
          <p:nvPr/>
        </p:nvSpPr>
        <p:spPr bwMode="auto">
          <a:xfrm>
            <a:off x="6704820" y="5934075"/>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mn-lt"/>
                <a:ea typeface="ＭＳ Ｐゴシック" charset="-128"/>
                <a:cs typeface="+mn-cs"/>
              </a:rPr>
              <a:t>nextPC</a:t>
            </a:r>
          </a:p>
        </p:txBody>
      </p:sp>
      <p:sp>
        <p:nvSpPr>
          <p:cNvPr id="74773" name="Oval 20"/>
          <p:cNvSpPr>
            <a:spLocks noChangeArrowheads="1"/>
          </p:cNvSpPr>
          <p:nvPr/>
        </p:nvSpPr>
        <p:spPr bwMode="auto">
          <a:xfrm>
            <a:off x="4274357" y="4937125"/>
            <a:ext cx="609600" cy="609600"/>
          </a:xfrm>
          <a:prstGeom prst="ellipse">
            <a:avLst/>
          </a:prstGeom>
          <a:solidFill>
            <a:schemeClr val="bg1"/>
          </a:solidFill>
          <a:ln w="19050">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t>
            </a:r>
          </a:p>
        </p:txBody>
      </p:sp>
      <p:sp>
        <p:nvSpPr>
          <p:cNvPr id="74774" name="Freeform 21"/>
          <p:cNvSpPr>
            <a:spLocks/>
          </p:cNvSpPr>
          <p:nvPr/>
        </p:nvSpPr>
        <p:spPr bwMode="auto">
          <a:xfrm>
            <a:off x="1226357" y="2346325"/>
            <a:ext cx="3048000" cy="2895600"/>
          </a:xfrm>
          <a:custGeom>
            <a:avLst/>
            <a:gdLst>
              <a:gd name="T0" fmla="*/ 0 w 1920"/>
              <a:gd name="T1" fmla="*/ 0 h 2112"/>
              <a:gd name="T2" fmla="*/ 0 w 1920"/>
              <a:gd name="T3" fmla="*/ 2147483647 h 2112"/>
              <a:gd name="T4" fmla="*/ 2147483647 w 1920"/>
              <a:gd name="T5" fmla="*/ 2147483647 h 2112"/>
              <a:gd name="T6" fmla="*/ 0 60000 65536"/>
              <a:gd name="T7" fmla="*/ 0 60000 65536"/>
              <a:gd name="T8" fmla="*/ 0 60000 65536"/>
              <a:gd name="T9" fmla="*/ 0 w 1920"/>
              <a:gd name="T10" fmla="*/ 0 h 2112"/>
              <a:gd name="T11" fmla="*/ 1920 w 1920"/>
              <a:gd name="T12" fmla="*/ 2112 h 2112"/>
            </a:gdLst>
            <a:ahLst/>
            <a:cxnLst>
              <a:cxn ang="T6">
                <a:pos x="T0" y="T1"/>
              </a:cxn>
              <a:cxn ang="T7">
                <a:pos x="T2" y="T3"/>
              </a:cxn>
              <a:cxn ang="T8">
                <a:pos x="T4" y="T5"/>
              </a:cxn>
            </a:cxnLst>
            <a:rect l="T9" t="T10" r="T11" b="T12"/>
            <a:pathLst>
              <a:path w="1920" h="2112">
                <a:moveTo>
                  <a:pt x="0" y="0"/>
                </a:moveTo>
                <a:lnTo>
                  <a:pt x="0" y="2112"/>
                </a:lnTo>
                <a:lnTo>
                  <a:pt x="1920" y="2112"/>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5" name="Line 22"/>
          <p:cNvSpPr>
            <a:spLocks noChangeShapeType="1"/>
          </p:cNvSpPr>
          <p:nvPr/>
        </p:nvSpPr>
        <p:spPr bwMode="auto">
          <a:xfrm>
            <a:off x="4579157" y="4251325"/>
            <a:ext cx="0" cy="685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6" name="Line 23"/>
          <p:cNvSpPr>
            <a:spLocks noChangeShapeType="1"/>
          </p:cNvSpPr>
          <p:nvPr/>
        </p:nvSpPr>
        <p:spPr bwMode="auto">
          <a:xfrm>
            <a:off x="4883957" y="5241925"/>
            <a:ext cx="914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8" name="Rectangle 25"/>
          <p:cNvSpPr>
            <a:spLocks noChangeArrowheads="1"/>
          </p:cNvSpPr>
          <p:nvPr/>
        </p:nvSpPr>
        <p:spPr bwMode="auto">
          <a:xfrm>
            <a:off x="235757" y="1584325"/>
            <a:ext cx="19812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tag</a:t>
            </a:r>
          </a:p>
        </p:txBody>
      </p:sp>
      <p:sp>
        <p:nvSpPr>
          <p:cNvPr id="74779" name="Rectangle 26"/>
          <p:cNvSpPr>
            <a:spLocks noChangeArrowheads="1"/>
          </p:cNvSpPr>
          <p:nvPr/>
        </p:nvSpPr>
        <p:spPr bwMode="auto">
          <a:xfrm>
            <a:off x="5341157" y="2651125"/>
            <a:ext cx="685800"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BHT: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o</a:t>
            </a: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ne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bit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per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entry</a:t>
            </a:r>
          </a:p>
        </p:txBody>
      </p:sp>
      <p:sp>
        <p:nvSpPr>
          <p:cNvPr id="74780" name="Freeform 27"/>
          <p:cNvSpPr>
            <a:spLocks/>
          </p:cNvSpPr>
          <p:nvPr/>
        </p:nvSpPr>
        <p:spPr bwMode="auto">
          <a:xfrm>
            <a:off x="5798357" y="4967288"/>
            <a:ext cx="393700" cy="382587"/>
          </a:xfrm>
          <a:custGeom>
            <a:avLst/>
            <a:gdLst>
              <a:gd name="T0" fmla="*/ 2147483647 w 580"/>
              <a:gd name="T1" fmla="*/ 2147483647 h 481"/>
              <a:gd name="T2" fmla="*/ 2147483647 w 580"/>
              <a:gd name="T3" fmla="*/ 2147483647 h 481"/>
              <a:gd name="T4" fmla="*/ 2147483647 w 580"/>
              <a:gd name="T5" fmla="*/ 2147483647 h 481"/>
              <a:gd name="T6" fmla="*/ 2147483647 w 580"/>
              <a:gd name="T7" fmla="*/ 2147483647 h 481"/>
              <a:gd name="T8" fmla="*/ 0 w 580"/>
              <a:gd name="T9" fmla="*/ 2147483647 h 481"/>
              <a:gd name="T10" fmla="*/ 2147483647 w 580"/>
              <a:gd name="T11" fmla="*/ 2147483647 h 481"/>
              <a:gd name="T12" fmla="*/ 2147483647 w 580"/>
              <a:gd name="T13" fmla="*/ 2147483647 h 481"/>
              <a:gd name="T14" fmla="*/ 2147483647 w 580"/>
              <a:gd name="T15" fmla="*/ 2147483647 h 481"/>
              <a:gd name="T16" fmla="*/ 2147483647 w 580"/>
              <a:gd name="T17" fmla="*/ 2147483647 h 481"/>
              <a:gd name="T18" fmla="*/ 0 w 580"/>
              <a:gd name="T19" fmla="*/ 2147483647 h 481"/>
              <a:gd name="T20" fmla="*/ 2147483647 w 580"/>
              <a:gd name="T21" fmla="*/ 2147483647 h 481"/>
              <a:gd name="T22" fmla="*/ 2147483647 w 580"/>
              <a:gd name="T23" fmla="*/ 0 h 481"/>
              <a:gd name="T24" fmla="*/ 2147483647 w 580"/>
              <a:gd name="T25" fmla="*/ 2147483647 h 481"/>
              <a:gd name="T26" fmla="*/ 2147483647 w 580"/>
              <a:gd name="T27" fmla="*/ 2147483647 h 481"/>
              <a:gd name="T28" fmla="*/ 2147483647 w 580"/>
              <a:gd name="T29" fmla="*/ 2147483647 h 481"/>
              <a:gd name="T30" fmla="*/ 2147483647 w 580"/>
              <a:gd name="T31" fmla="*/ 2147483647 h 481"/>
              <a:gd name="T32" fmla="*/ 2147483647 w 580"/>
              <a:gd name="T33" fmla="*/ 2147483647 h 481"/>
              <a:gd name="T34" fmla="*/ 2147483647 w 580"/>
              <a:gd name="T35" fmla="*/ 2147483647 h 481"/>
              <a:gd name="T36" fmla="*/ 2147483647 w 580"/>
              <a:gd name="T37" fmla="*/ 2147483647 h 481"/>
              <a:gd name="T38" fmla="*/ 2147483647 w 580"/>
              <a:gd name="T39" fmla="*/ 2147483647 h 481"/>
              <a:gd name="T40" fmla="*/ 2147483647 w 580"/>
              <a:gd name="T41" fmla="*/ 2147483647 h 481"/>
              <a:gd name="T42" fmla="*/ 2147483647 w 580"/>
              <a:gd name="T43" fmla="*/ 2147483647 h 481"/>
              <a:gd name="T44" fmla="*/ 2147483647 w 580"/>
              <a:gd name="T45" fmla="*/ 2147483647 h 481"/>
              <a:gd name="T46" fmla="*/ 2147483647 w 580"/>
              <a:gd name="T47" fmla="*/ 2147483647 h 481"/>
              <a:gd name="T48" fmla="*/ 2147483647 w 580"/>
              <a:gd name="T49" fmla="*/ 2147483647 h 481"/>
              <a:gd name="T50" fmla="*/ 2147483647 w 580"/>
              <a:gd name="T51" fmla="*/ 2147483647 h 481"/>
              <a:gd name="T52" fmla="*/ 2147483647 w 580"/>
              <a:gd name="T53" fmla="*/ 2147483647 h 4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0"/>
              <a:gd name="T82" fmla="*/ 0 h 481"/>
              <a:gd name="T83" fmla="*/ 580 w 580"/>
              <a:gd name="T84" fmla="*/ 481 h 4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0" h="481">
                <a:moveTo>
                  <a:pt x="2" y="481"/>
                </a:moveTo>
                <a:lnTo>
                  <a:pt x="3" y="431"/>
                </a:lnTo>
                <a:lnTo>
                  <a:pt x="1" y="383"/>
                </a:lnTo>
                <a:lnTo>
                  <a:pt x="1" y="335"/>
                </a:lnTo>
                <a:lnTo>
                  <a:pt x="0" y="287"/>
                </a:lnTo>
                <a:lnTo>
                  <a:pt x="1" y="239"/>
                </a:lnTo>
                <a:lnTo>
                  <a:pt x="1" y="191"/>
                </a:lnTo>
                <a:lnTo>
                  <a:pt x="1" y="144"/>
                </a:lnTo>
                <a:lnTo>
                  <a:pt x="1" y="95"/>
                </a:lnTo>
                <a:lnTo>
                  <a:pt x="0" y="47"/>
                </a:lnTo>
                <a:lnTo>
                  <a:pt x="2" y="1"/>
                </a:lnTo>
                <a:lnTo>
                  <a:pt x="296" y="0"/>
                </a:lnTo>
                <a:lnTo>
                  <a:pt x="340" y="4"/>
                </a:lnTo>
                <a:lnTo>
                  <a:pt x="383" y="13"/>
                </a:lnTo>
                <a:lnTo>
                  <a:pt x="431" y="30"/>
                </a:lnTo>
                <a:cubicBezTo>
                  <a:pt x="448" y="38"/>
                  <a:pt x="470" y="53"/>
                  <a:pt x="484" y="63"/>
                </a:cubicBezTo>
                <a:lnTo>
                  <a:pt x="514" y="88"/>
                </a:lnTo>
                <a:cubicBezTo>
                  <a:pt x="525" y="100"/>
                  <a:pt x="540" y="117"/>
                  <a:pt x="550" y="135"/>
                </a:cubicBezTo>
                <a:cubicBezTo>
                  <a:pt x="560" y="153"/>
                  <a:pt x="569" y="178"/>
                  <a:pt x="574" y="195"/>
                </a:cubicBezTo>
                <a:lnTo>
                  <a:pt x="580" y="238"/>
                </a:lnTo>
                <a:lnTo>
                  <a:pt x="574" y="288"/>
                </a:lnTo>
                <a:cubicBezTo>
                  <a:pt x="570" y="305"/>
                  <a:pt x="564" y="322"/>
                  <a:pt x="556" y="339"/>
                </a:cubicBezTo>
                <a:cubicBezTo>
                  <a:pt x="548" y="356"/>
                  <a:pt x="540" y="371"/>
                  <a:pt x="523" y="388"/>
                </a:cubicBezTo>
                <a:cubicBezTo>
                  <a:pt x="506" y="405"/>
                  <a:pt x="473" y="428"/>
                  <a:pt x="452" y="442"/>
                </a:cubicBezTo>
                <a:cubicBezTo>
                  <a:pt x="431" y="456"/>
                  <a:pt x="416" y="464"/>
                  <a:pt x="394" y="471"/>
                </a:cubicBezTo>
                <a:cubicBezTo>
                  <a:pt x="372" y="478"/>
                  <a:pt x="385" y="479"/>
                  <a:pt x="320" y="481"/>
                </a:cubicBezTo>
                <a:lnTo>
                  <a:pt x="2" y="481"/>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1" name="Freeform 28"/>
          <p:cNvSpPr>
            <a:spLocks/>
          </p:cNvSpPr>
          <p:nvPr/>
        </p:nvSpPr>
        <p:spPr bwMode="auto">
          <a:xfrm>
            <a:off x="5569757" y="4251325"/>
            <a:ext cx="228600" cy="838200"/>
          </a:xfrm>
          <a:custGeom>
            <a:avLst/>
            <a:gdLst>
              <a:gd name="T0" fmla="*/ 0 w 96"/>
              <a:gd name="T1" fmla="*/ 0 h 528"/>
              <a:gd name="T2" fmla="*/ 0 w 96"/>
              <a:gd name="T3" fmla="*/ 2147483647 h 528"/>
              <a:gd name="T4" fmla="*/ 2147483647 w 96"/>
              <a:gd name="T5" fmla="*/ 2147483647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0" y="0"/>
                </a:moveTo>
                <a:lnTo>
                  <a:pt x="0" y="528"/>
                </a:lnTo>
                <a:lnTo>
                  <a:pt x="96" y="528"/>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2" name="Line 29"/>
          <p:cNvSpPr>
            <a:spLocks noChangeShapeType="1"/>
          </p:cNvSpPr>
          <p:nvPr/>
        </p:nvSpPr>
        <p:spPr bwMode="auto">
          <a:xfrm>
            <a:off x="6179357" y="5165725"/>
            <a:ext cx="457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3" name="Text Box 30"/>
          <p:cNvSpPr txBox="1">
            <a:spLocks noChangeArrowheads="1"/>
          </p:cNvSpPr>
          <p:nvPr/>
        </p:nvSpPr>
        <p:spPr bwMode="auto">
          <a:xfrm>
            <a:off x="5526895" y="4344988"/>
            <a:ext cx="1042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i="0" u="none" strike="noStrike" kern="1200" cap="none" spc="0" normalizeH="0" baseline="0" noProof="0" dirty="0">
                <a:ln>
                  <a:noFill/>
                </a:ln>
                <a:solidFill>
                  <a:srgbClr val="00B0F0"/>
                </a:solidFill>
                <a:effectLst/>
                <a:uLnTx/>
                <a:uFillTx/>
                <a:latin typeface="+mn-lt"/>
                <a:ea typeface="ＭＳ Ｐゴシック" charset="-128"/>
                <a:cs typeface="+mn-cs"/>
              </a:rPr>
              <a:t>taken?</a:t>
            </a:r>
          </a:p>
        </p:txBody>
      </p:sp>
      <p:sp>
        <p:nvSpPr>
          <p:cNvPr id="33" name="Text Box 17">
            <a:extLst>
              <a:ext uri="{FF2B5EF4-FFF2-40B4-BE49-F238E27FC236}">
                <a16:creationId xmlns:a16="http://schemas.microsoft.com/office/drawing/2014/main" id="{86383C71-29D0-3A4F-B8BD-81F69C0EE201}"/>
              </a:ext>
            </a:extLst>
          </p:cNvPr>
          <p:cNvSpPr txBox="1">
            <a:spLocks noChangeArrowheads="1"/>
          </p:cNvSpPr>
          <p:nvPr/>
        </p:nvSpPr>
        <p:spPr bwMode="auto">
          <a:xfrm>
            <a:off x="4709333" y="1543843"/>
            <a:ext cx="2830647"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mn-lt"/>
                <a:ea typeface="ＭＳ Ｐゴシック" charset="-128"/>
                <a:cs typeface="+mn-cs"/>
              </a:rPr>
              <a:t>Program Counter</a:t>
            </a:r>
          </a:p>
        </p:txBody>
      </p:sp>
      <p:sp>
        <p:nvSpPr>
          <p:cNvPr id="34" name="TextBox 21">
            <a:extLst>
              <a:ext uri="{FF2B5EF4-FFF2-40B4-BE49-F238E27FC236}">
                <a16:creationId xmlns:a16="http://schemas.microsoft.com/office/drawing/2014/main" id="{A3BCE6ED-F2CE-324A-87AB-C02743C5AA7D}"/>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onur-digitaldesign_comparch-2021-lecture18-branch-prediction-ii-afterlecture.pdf</a:t>
            </a:r>
          </a:p>
        </p:txBody>
      </p:sp>
      <p:sp>
        <p:nvSpPr>
          <p:cNvPr id="35" name="Text Box 6">
            <a:extLst>
              <a:ext uri="{FF2B5EF4-FFF2-40B4-BE49-F238E27FC236}">
                <a16:creationId xmlns:a16="http://schemas.microsoft.com/office/drawing/2014/main" id="{F87900D0-4326-F441-8D3F-D215DAA4ED0E}"/>
              </a:ext>
            </a:extLst>
          </p:cNvPr>
          <p:cNvSpPr txBox="1">
            <a:spLocks noChangeArrowheads="1"/>
          </p:cNvSpPr>
          <p:nvPr/>
        </p:nvSpPr>
        <p:spPr bwMode="auto">
          <a:xfrm>
            <a:off x="3200400" y="1912203"/>
            <a:ext cx="61442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FFC000"/>
                </a:solidFill>
                <a:latin typeface="+mn-lt"/>
              </a:rPr>
              <a:t>u</a:t>
            </a:r>
            <a:r>
              <a:rPr kumimoji="0" lang="en-US" altLang="en-US" b="0" i="0" u="none" strike="noStrike" kern="1200" cap="none" spc="0" normalizeH="0" baseline="0" noProof="0" dirty="0">
                <a:ln>
                  <a:noFill/>
                </a:ln>
                <a:solidFill>
                  <a:srgbClr val="FFC000"/>
                </a:solidFill>
                <a:effectLst/>
                <a:uLnTx/>
                <a:uFillTx/>
                <a:latin typeface="+mn-lt"/>
                <a:ea typeface="ＭＳ Ｐゴシック" charset="-128"/>
                <a:cs typeface="+mn-cs"/>
              </a:rPr>
              <a:t>pate 1-bit BHT with correct outcome after each execution of a branch</a:t>
            </a:r>
          </a:p>
        </p:txBody>
      </p:sp>
    </p:spTree>
    <p:extLst>
      <p:ext uri="{BB962C8B-B14F-4D97-AF65-F5344CB8AC3E}">
        <p14:creationId xmlns:p14="http://schemas.microsoft.com/office/powerpoint/2010/main" val="14107050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144000" cy="1981200"/>
          </a:xfrm>
          <a:solidFill>
            <a:schemeClr val="bg1">
              <a:alpha val="75000"/>
            </a:schemeClr>
          </a:solidFill>
        </p:spPr>
        <p:txBody>
          <a:bodyPr/>
          <a:lstStyle/>
          <a:p>
            <a:pPr marL="0" indent="0">
              <a:buNone/>
            </a:pPr>
            <a:r>
              <a:rPr lang="en-US" sz="2800" dirty="0">
                <a:solidFill>
                  <a:srgbClr val="FFC000"/>
                </a:solidFill>
              </a:rPr>
              <a:t>hold effective address related info;</a:t>
            </a:r>
          </a:p>
          <a:p>
            <a:pPr marL="0" indent="0">
              <a:buNone/>
            </a:pPr>
            <a:r>
              <a:rPr lang="en-US" sz="2800" dirty="0">
                <a:solidFill>
                  <a:srgbClr val="FFC000"/>
                </a:solidFill>
              </a:rPr>
              <a:t>track outstanding loads that are waiting on mem;</a:t>
            </a:r>
          </a:p>
          <a:p>
            <a:pPr marL="0" indent="0">
              <a:buNone/>
            </a:pPr>
            <a:r>
              <a:rPr lang="en-US" sz="2800" dirty="0">
                <a:solidFill>
                  <a:srgbClr val="FFC000"/>
                </a:solidFill>
              </a:rPr>
              <a:t>hold results of completed loads that are waiting for CDB (common data bus, broadcast);</a:t>
            </a:r>
          </a:p>
          <a:p>
            <a:pPr marL="0" indent="0">
              <a:buNone/>
            </a:pPr>
            <a:endParaRPr lang="en-CN" sz="2800" dirty="0">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16002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1556458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2438399"/>
          </a:xfrm>
          <a:solidFill>
            <a:schemeClr val="bg1">
              <a:alpha val="75000"/>
            </a:schemeClr>
          </a:solidFill>
        </p:spPr>
        <p:txBody>
          <a:bodyPr/>
          <a:lstStyle/>
          <a:p>
            <a:pPr marL="0" indent="0">
              <a:buNone/>
            </a:pPr>
            <a:r>
              <a:rPr lang="en-US" sz="2800" dirty="0">
                <a:solidFill>
                  <a:srgbClr val="FFC000"/>
                </a:solidFill>
              </a:rPr>
              <a:t>hold effective address related info;</a:t>
            </a:r>
          </a:p>
          <a:p>
            <a:pPr marL="0" indent="0">
              <a:buNone/>
            </a:pPr>
            <a:r>
              <a:rPr lang="en-US" sz="2800" dirty="0">
                <a:solidFill>
                  <a:srgbClr val="FFC000"/>
                </a:solidFill>
              </a:rPr>
              <a:t>hold </a:t>
            </a:r>
            <a:r>
              <a:rPr lang="en-US" sz="2800" dirty="0" err="1">
                <a:solidFill>
                  <a:srgbClr val="FFC000"/>
                </a:solidFill>
              </a:rPr>
              <a:t>dest</a:t>
            </a:r>
            <a:r>
              <a:rPr lang="en-US" sz="2800" dirty="0">
                <a:solidFill>
                  <a:srgbClr val="FFC000"/>
                </a:solidFill>
              </a:rPr>
              <a:t> mem </a:t>
            </a:r>
            <a:r>
              <a:rPr lang="en-US" sz="2800" dirty="0" err="1">
                <a:solidFill>
                  <a:srgbClr val="FFC000"/>
                </a:solidFill>
              </a:rPr>
              <a:t>addr</a:t>
            </a:r>
            <a:r>
              <a:rPr lang="en-US" sz="2800" dirty="0">
                <a:solidFill>
                  <a:srgbClr val="FFC000"/>
                </a:solidFill>
              </a:rPr>
              <a:t> of outstanding stores that are waiting for data value to store;</a:t>
            </a:r>
          </a:p>
          <a:p>
            <a:pPr marL="0" indent="0">
              <a:buNone/>
            </a:pPr>
            <a:r>
              <a:rPr lang="en-US" sz="2800" dirty="0">
                <a:solidFill>
                  <a:srgbClr val="FFC000"/>
                </a:solidFill>
              </a:rPr>
              <a:t>hold address and value to store until memory is available;</a:t>
            </a:r>
          </a:p>
          <a:p>
            <a:pPr marL="0" indent="0">
              <a:buNone/>
            </a:pPr>
            <a:endParaRPr lang="en-CN" sz="2800" dirty="0">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2286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24466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144000" cy="1676399"/>
          </a:xfrm>
          <a:solidFill>
            <a:schemeClr val="bg1">
              <a:alpha val="75000"/>
            </a:schemeClr>
          </a:solidFill>
        </p:spPr>
        <p:txBody>
          <a:bodyPr/>
          <a:lstStyle/>
          <a:p>
            <a:pPr marL="0" indent="0">
              <a:buNone/>
            </a:pPr>
            <a:r>
              <a:rPr lang="en-US" sz="2800" dirty="0">
                <a:solidFill>
                  <a:srgbClr val="FFC000"/>
                </a:solidFill>
              </a:rPr>
              <a:t>hold operation info;</a:t>
            </a:r>
          </a:p>
          <a:p>
            <a:pPr marL="0" indent="0">
              <a:buNone/>
            </a:pPr>
            <a:r>
              <a:rPr lang="en-US" sz="2800" dirty="0">
                <a:solidFill>
                  <a:srgbClr val="FFC000"/>
                </a:solidFill>
              </a:rPr>
              <a:t>hold actual operands;</a:t>
            </a:r>
          </a:p>
          <a:p>
            <a:pPr marL="0" indent="0">
              <a:buNone/>
            </a:pPr>
            <a:r>
              <a:rPr lang="en-US" sz="2800" dirty="0">
                <a:solidFill>
                  <a:srgbClr val="FFC000"/>
                </a:solidFill>
              </a:rPr>
              <a:t>hold info for detecting and resolving hazards;</a:t>
            </a:r>
          </a:p>
          <a:p>
            <a:pPr marL="0" indent="0">
              <a:buNone/>
            </a:pPr>
            <a:endParaRPr lang="en-CN" sz="2800" dirty="0">
              <a:solidFill>
                <a:srgbClr val="00B0F0"/>
              </a:solidFill>
            </a:endParaRPr>
          </a:p>
        </p:txBody>
      </p:sp>
    </p:spTree>
    <p:extLst>
      <p:ext uri="{BB962C8B-B14F-4D97-AF65-F5344CB8AC3E}">
        <p14:creationId xmlns:p14="http://schemas.microsoft.com/office/powerpoint/2010/main" val="298259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676399"/>
          </a:xfrm>
          <a:solidFill>
            <a:schemeClr val="bg1">
              <a:alpha val="75000"/>
            </a:schemeClr>
          </a:solidFill>
        </p:spPr>
        <p:txBody>
          <a:bodyPr/>
          <a:lstStyle/>
          <a:p>
            <a:pPr marL="0" indent="0">
              <a:buNone/>
            </a:pPr>
            <a:r>
              <a:rPr lang="en-US" sz="2800" dirty="0">
                <a:solidFill>
                  <a:srgbClr val="00B0F0"/>
                </a:solidFill>
              </a:rPr>
              <a:t>execute upon FP units and operands are available;</a:t>
            </a:r>
          </a:p>
          <a:p>
            <a:pPr marL="0" indent="0">
              <a:buNone/>
            </a:pPr>
            <a:r>
              <a:rPr lang="en-US" sz="2800" b="1" dirty="0">
                <a:solidFill>
                  <a:srgbClr val="00B0F0"/>
                </a:solidFill>
              </a:rPr>
              <a:t>get actual operands</a:t>
            </a:r>
            <a:r>
              <a:rPr lang="en-US" sz="2400" b="1" dirty="0">
                <a:solidFill>
                  <a:srgbClr val="00B0F0"/>
                </a:solidFill>
              </a:rPr>
              <a:t> </a:t>
            </a:r>
            <a:r>
              <a:rPr lang="en-US" sz="2800" b="1" dirty="0">
                <a:solidFill>
                  <a:srgbClr val="00B0F0"/>
                </a:solidFill>
              </a:rPr>
              <a:t>from</a:t>
            </a:r>
            <a:r>
              <a:rPr lang="en-US" sz="1600" b="1" dirty="0">
                <a:solidFill>
                  <a:srgbClr val="00B0F0"/>
                </a:solidFill>
              </a:rPr>
              <a:t> </a:t>
            </a:r>
            <a:r>
              <a:rPr lang="en-US" sz="2800" b="1" dirty="0">
                <a:solidFill>
                  <a:srgbClr val="00B0F0"/>
                </a:solidFill>
              </a:rPr>
              <a:t>reservation</a:t>
            </a:r>
            <a:r>
              <a:rPr lang="en-US" sz="1600" b="1" dirty="0">
                <a:solidFill>
                  <a:srgbClr val="00B0F0"/>
                </a:solidFill>
              </a:rPr>
              <a:t> </a:t>
            </a:r>
            <a:r>
              <a:rPr lang="en-US" sz="2800" b="1" dirty="0">
                <a:solidFill>
                  <a:srgbClr val="00B0F0"/>
                </a:solidFill>
              </a:rPr>
              <a:t>stations (instead of registers);</a:t>
            </a:r>
          </a:p>
        </p:txBody>
      </p:sp>
    </p:spTree>
    <p:extLst>
      <p:ext uri="{BB962C8B-B14F-4D97-AF65-F5344CB8AC3E}">
        <p14:creationId xmlns:p14="http://schemas.microsoft.com/office/powerpoint/2010/main" val="339927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load upon memory and address are available;</a:t>
            </a:r>
          </a:p>
          <a:p>
            <a:pPr marL="0" indent="0">
              <a:buNone/>
            </a:pPr>
            <a:r>
              <a:rPr lang="en-US" sz="2800" dirty="0">
                <a:solidFill>
                  <a:srgbClr val="00B0F0"/>
                </a:solidFill>
              </a:rPr>
              <a:t>store upon memory, data, address are available;</a:t>
            </a:r>
          </a:p>
        </p:txBody>
      </p:sp>
    </p:spTree>
    <p:extLst>
      <p:ext uri="{BB962C8B-B14F-4D97-AF65-F5344CB8AC3E}">
        <p14:creationId xmlns:p14="http://schemas.microsoft.com/office/powerpoint/2010/main" val="3773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for all load/store and FP operations</a:t>
            </a:r>
          </a:p>
        </p:txBody>
      </p:sp>
      <p:sp>
        <p:nvSpPr>
          <p:cNvPr id="7" name="椭圆 8">
            <a:extLst>
              <a:ext uri="{FF2B5EF4-FFF2-40B4-BE49-F238E27FC236}">
                <a16:creationId xmlns:a16="http://schemas.microsoft.com/office/drawing/2014/main" id="{A82C6909-3ACA-1246-8340-9794D24B313A}"/>
              </a:ext>
            </a:extLst>
          </p:cNvPr>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12185691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600199"/>
          </a:xfrm>
          <a:solidFill>
            <a:schemeClr val="bg1">
              <a:alpha val="75000"/>
            </a:schemeClr>
          </a:solidFill>
        </p:spPr>
        <p:txBody>
          <a:bodyPr/>
          <a:lstStyle/>
          <a:p>
            <a:pPr marL="0" indent="0">
              <a:buNone/>
            </a:pPr>
            <a:r>
              <a:rPr lang="en-US" sz="2800" dirty="0">
                <a:solidFill>
                  <a:srgbClr val="00B0F0"/>
                </a:solidFill>
              </a:rPr>
              <a:t>for all load/store and FP operations</a:t>
            </a:r>
          </a:p>
          <a:p>
            <a:pPr marL="0" indent="0">
              <a:buNone/>
            </a:pPr>
            <a:r>
              <a:rPr lang="en-US" sz="2800" dirty="0">
                <a:solidFill>
                  <a:srgbClr val="00B0F0"/>
                </a:solidFill>
              </a:rPr>
              <a:t>results are put on </a:t>
            </a:r>
            <a:r>
              <a:rPr lang="en-US" sz="2800" b="1" dirty="0">
                <a:solidFill>
                  <a:srgbClr val="00B0F0"/>
                </a:solidFill>
              </a:rPr>
              <a:t>CDB</a:t>
            </a:r>
            <a:r>
              <a:rPr lang="en-US" sz="2800" dirty="0">
                <a:solidFill>
                  <a:srgbClr val="00B0F0"/>
                </a:solidFill>
              </a:rPr>
              <a:t>, which </a:t>
            </a:r>
            <a:r>
              <a:rPr lang="en-US" sz="2800" b="1" dirty="0">
                <a:solidFill>
                  <a:srgbClr val="00B0F0"/>
                </a:solidFill>
              </a:rPr>
              <a:t>broadcasts</a:t>
            </a:r>
            <a:r>
              <a:rPr lang="en-US" sz="2800" dirty="0">
                <a:solidFill>
                  <a:srgbClr val="00B0F0"/>
                </a:solidFill>
              </a:rPr>
              <a:t> results to FP registers, reservation stations, store buffers</a:t>
            </a:r>
          </a:p>
          <a:p>
            <a:pPr marL="0" indent="0">
              <a:buNone/>
            </a:pPr>
            <a:endParaRPr lang="en-US" sz="2800" dirty="0">
              <a:solidFill>
                <a:srgbClr val="00B0F0"/>
              </a:solidFill>
            </a:endParaRPr>
          </a:p>
        </p:txBody>
      </p:sp>
      <p:sp>
        <p:nvSpPr>
          <p:cNvPr id="7" name="椭圆 8">
            <a:extLst>
              <a:ext uri="{FF2B5EF4-FFF2-40B4-BE49-F238E27FC236}">
                <a16:creationId xmlns:a16="http://schemas.microsoft.com/office/drawing/2014/main" id="{A82C6909-3ACA-1246-8340-9794D24B313A}"/>
              </a:ext>
            </a:extLst>
          </p:cNvPr>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30134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1351-7091-A94B-B7CB-9124FD88701E}"/>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59F74535-9EA5-7540-8432-A2C5FC63E828}"/>
              </a:ext>
            </a:extLst>
          </p:cNvPr>
          <p:cNvSpPr>
            <a:spLocks noGrp="1"/>
          </p:cNvSpPr>
          <p:nvPr>
            <p:ph idx="1"/>
          </p:nvPr>
        </p:nvSpPr>
        <p:spPr>
          <a:xfrm>
            <a:off x="457200" y="1600200"/>
            <a:ext cx="8915400" cy="4525963"/>
          </a:xfrm>
        </p:spPr>
        <p:txBody>
          <a:bodyPr/>
          <a:lstStyle/>
          <a:p>
            <a:pPr marL="0" indent="0">
              <a:buNone/>
            </a:pPr>
            <a:r>
              <a:rPr lang="en-US" dirty="0">
                <a:solidFill>
                  <a:srgbClr val="00B0F0"/>
                </a:solidFill>
              </a:rPr>
              <a:t>Two major advantages </a:t>
            </a:r>
            <a:r>
              <a:rPr lang="en-US" dirty="0"/>
              <a:t>over scoreboard:</a:t>
            </a:r>
            <a:endParaRPr lang="en-CN" dirty="0"/>
          </a:p>
          <a:p>
            <a:r>
              <a:rPr lang="en-US" dirty="0"/>
              <a:t>Distribution of hazard detection logic</a:t>
            </a:r>
            <a:r>
              <a:rPr lang="en-CN" dirty="0"/>
              <a:t> across load/store buffers and reservation stations</a:t>
            </a:r>
          </a:p>
          <a:p>
            <a:r>
              <a:rPr lang="en-US" dirty="0"/>
              <a:t>E</a:t>
            </a:r>
            <a:r>
              <a:rPr lang="en-CN" dirty="0"/>
              <a:t>limination of stalls for WAW a</a:t>
            </a:r>
            <a:r>
              <a:rPr lang="en-US" dirty="0" err="1"/>
              <a:t>nd</a:t>
            </a:r>
            <a:r>
              <a:rPr lang="en-CN" dirty="0"/>
              <a:t> WAR hazards through</a:t>
            </a:r>
            <a:endParaRPr lang="en-US" dirty="0"/>
          </a:p>
        </p:txBody>
      </p:sp>
      <p:sp>
        <p:nvSpPr>
          <p:cNvPr id="4" name="Title 1">
            <a:extLst>
              <a:ext uri="{FF2B5EF4-FFF2-40B4-BE49-F238E27FC236}">
                <a16:creationId xmlns:a16="http://schemas.microsoft.com/office/drawing/2014/main" id="{D33FC333-77FE-0D4B-967F-6C7E972791E5}"/>
              </a:ext>
            </a:extLst>
          </p:cNvPr>
          <p:cNvSpPr txBox="1">
            <a:spLocks/>
          </p:cNvSpPr>
          <p:nvPr/>
        </p:nvSpPr>
        <p:spPr bwMode="auto">
          <a:xfrm>
            <a:off x="4287600" y="3945600"/>
            <a:ext cx="417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CN" sz="3200" b="0" kern="0" dirty="0"/>
              <a:t>Register</a:t>
            </a:r>
            <a:r>
              <a:rPr lang="zh-CN" altLang="en-US" sz="3200" b="0" kern="0" dirty="0"/>
              <a:t> </a:t>
            </a:r>
            <a:r>
              <a:rPr lang="en-US" altLang="zh-CN" sz="3200" b="0" kern="0" dirty="0"/>
              <a:t>Renaming</a:t>
            </a:r>
            <a:endParaRPr lang="en-CN" sz="3200" b="0" kern="0" dirty="0"/>
          </a:p>
        </p:txBody>
      </p:sp>
    </p:spTree>
    <p:extLst>
      <p:ext uri="{BB962C8B-B14F-4D97-AF65-F5344CB8AC3E}">
        <p14:creationId xmlns:p14="http://schemas.microsoft.com/office/powerpoint/2010/main" val="5872532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3FC333-77FE-0D4B-967F-6C7E972791E5}"/>
              </a:ext>
            </a:extLst>
          </p:cNvPr>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t>Register</a:t>
            </a:r>
            <a:r>
              <a:rPr lang="zh-CN" altLang="en-US" kern="0" dirty="0"/>
              <a:t> </a:t>
            </a:r>
            <a:r>
              <a:rPr lang="en-US" altLang="zh-CN" kern="0" dirty="0"/>
              <a:t>Renaming</a:t>
            </a:r>
            <a:endParaRPr lang="en-CN" kern="0" dirty="0"/>
          </a:p>
        </p:txBody>
      </p:sp>
      <p:sp>
        <p:nvSpPr>
          <p:cNvPr id="3" name="Content Placeholder 2">
            <a:extLst>
              <a:ext uri="{FF2B5EF4-FFF2-40B4-BE49-F238E27FC236}">
                <a16:creationId xmlns:a16="http://schemas.microsoft.com/office/drawing/2014/main" id="{59F74535-9EA5-7540-8432-A2C5FC63E828}"/>
              </a:ext>
            </a:extLst>
          </p:cNvPr>
          <p:cNvSpPr>
            <a:spLocks noGrp="1"/>
          </p:cNvSpPr>
          <p:nvPr>
            <p:ph idx="1"/>
          </p:nvPr>
        </p:nvSpPr>
        <p:spPr>
          <a:xfrm>
            <a:off x="457200" y="1600200"/>
            <a:ext cx="8915400" cy="4525963"/>
          </a:xfrm>
        </p:spPr>
        <p:txBody>
          <a:bodyPr/>
          <a:lstStyle/>
          <a:p>
            <a:r>
              <a:rPr lang="en-US" dirty="0"/>
              <a:t>Eliminate WAW and WAR hazards</a:t>
            </a:r>
          </a:p>
          <a:p>
            <a:r>
              <a:rPr lang="en-US" dirty="0"/>
              <a:t>Rename related destination registers, including those with a pending read or write for an earlier instruction</a:t>
            </a:r>
          </a:p>
          <a:p>
            <a:r>
              <a:rPr lang="en-US" dirty="0"/>
              <a:t>Enable out-of-order write that does not affect any instructions depending on an earlier value of an operand</a:t>
            </a:r>
          </a:p>
          <a:p>
            <a:endParaRPr lang="en-US" dirty="0"/>
          </a:p>
        </p:txBody>
      </p:sp>
    </p:spTree>
    <p:extLst>
      <p:ext uri="{BB962C8B-B14F-4D97-AF65-F5344CB8AC3E}">
        <p14:creationId xmlns:p14="http://schemas.microsoft.com/office/powerpoint/2010/main" val="320120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534515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dirty="0">
                <a:ea typeface="ＭＳ Ｐゴシック" charset="-128"/>
              </a:rPr>
              <a:t>1-bit Predictor</a:t>
            </a:r>
          </a:p>
        </p:txBody>
      </p:sp>
      <p:sp>
        <p:nvSpPr>
          <p:cNvPr id="19" name="Oval 3"/>
          <p:cNvSpPr>
            <a:spLocks noChangeArrowheads="1"/>
          </p:cNvSpPr>
          <p:nvPr/>
        </p:nvSpPr>
        <p:spPr bwMode="auto">
          <a:xfrm rot="5400000">
            <a:off x="5729287" y="2576513"/>
            <a:ext cx="1457325" cy="1485900"/>
          </a:xfrm>
          <a:prstGeom prst="ellipse">
            <a:avLst/>
          </a:prstGeom>
          <a:solidFill>
            <a:srgbClr val="92D050"/>
          </a:solidFill>
          <a:ln w="19050">
            <a:solidFill>
              <a:srgbClr val="92D050"/>
            </a:solidFill>
            <a:round/>
            <a:headEnd/>
            <a:tailEnd/>
          </a:ln>
        </p:spPr>
        <p:txBody>
          <a:bodyPr rot="10800000" vert="eaVert"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mn-lt"/>
                <a:ea typeface="ＭＳ Ｐゴシック" charset="0"/>
                <a:cs typeface="Calibri" charset="0"/>
              </a:rPr>
              <a:t>predict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mn-lt"/>
                <a:ea typeface="ＭＳ Ｐゴシック" charset="0"/>
                <a:cs typeface="Calibri" charset="0"/>
              </a:rPr>
              <a:t>taken</a:t>
            </a:r>
          </a:p>
        </p:txBody>
      </p:sp>
      <p:sp>
        <p:nvSpPr>
          <p:cNvPr id="20" name="Oval 4"/>
          <p:cNvSpPr>
            <a:spLocks noChangeArrowheads="1"/>
          </p:cNvSpPr>
          <p:nvPr/>
        </p:nvSpPr>
        <p:spPr bwMode="auto">
          <a:xfrm rot="5400000">
            <a:off x="2033587" y="2652713"/>
            <a:ext cx="1457325" cy="1485900"/>
          </a:xfrm>
          <a:prstGeom prst="ellipse">
            <a:avLst/>
          </a:prstGeom>
          <a:solidFill>
            <a:srgbClr val="00B0F0"/>
          </a:solidFill>
          <a:ln w="19050">
            <a:solidFill>
              <a:srgbClr val="00B0F0"/>
            </a:solidFill>
            <a:round/>
            <a:headEnd/>
            <a:tailEnd/>
          </a:ln>
        </p:spPr>
        <p:txBody>
          <a:bodyPr rot="10800000" vert="eaVert"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Calibri" charset="0"/>
              </a:rPr>
              <a:t>predict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Calibri" charset="0"/>
              </a:rPr>
              <a:t>not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Calibri" charset="0"/>
              </a:rPr>
              <a:t>taken</a:t>
            </a:r>
          </a:p>
        </p:txBody>
      </p:sp>
      <p:grpSp>
        <p:nvGrpSpPr>
          <p:cNvPr id="21" name="Group 5"/>
          <p:cNvGrpSpPr>
            <a:grpSpLocks/>
          </p:cNvGrpSpPr>
          <p:nvPr/>
        </p:nvGrpSpPr>
        <p:grpSpPr bwMode="auto">
          <a:xfrm>
            <a:off x="2762252" y="4057646"/>
            <a:ext cx="3695700" cy="1122364"/>
            <a:chOff x="1740" y="2556"/>
            <a:chExt cx="2328" cy="707"/>
          </a:xfrm>
        </p:grpSpPr>
        <p:cxnSp>
          <p:nvCxnSpPr>
            <p:cNvPr id="75792" name="AutoShape 6"/>
            <p:cNvCxnSpPr>
              <a:cxnSpLocks noChangeShapeType="1"/>
              <a:stCxn id="19" idx="6"/>
              <a:endCxn id="20" idx="6"/>
            </p:cNvCxnSpPr>
            <p:nvPr/>
          </p:nvCxnSpPr>
          <p:spPr bwMode="auto">
            <a:xfrm rot="5400000">
              <a:off x="2880" y="1416"/>
              <a:ext cx="48" cy="2328"/>
            </a:xfrm>
            <a:prstGeom prst="curvedConnector3">
              <a:avLst>
                <a:gd name="adj1" fmla="val 387500"/>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cxnSp>
        <p:sp>
          <p:nvSpPr>
            <p:cNvPr id="23" name="Text Box 7"/>
            <p:cNvSpPr txBox="1">
              <a:spLocks noChangeArrowheads="1"/>
            </p:cNvSpPr>
            <p:nvPr/>
          </p:nvSpPr>
          <p:spPr bwMode="auto">
            <a:xfrm>
              <a:off x="2334" y="2740"/>
              <a:ext cx="1049"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latin typeface="+mn-lt"/>
                  <a:ea typeface="ＭＳ Ｐゴシック" charset="0"/>
                  <a:cs typeface="Calibri" charset="0"/>
                </a:rPr>
                <a:t>actually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latin typeface="+mn-lt"/>
                  <a:ea typeface="ＭＳ Ｐゴシック" charset="0"/>
                  <a:cs typeface="Calibri" charset="0"/>
                </a:rPr>
                <a:t>not taken</a:t>
              </a:r>
            </a:p>
          </p:txBody>
        </p:sp>
      </p:grpSp>
      <p:grpSp>
        <p:nvGrpSpPr>
          <p:cNvPr id="24" name="Group 8"/>
          <p:cNvGrpSpPr>
            <a:grpSpLocks/>
          </p:cNvGrpSpPr>
          <p:nvPr/>
        </p:nvGrpSpPr>
        <p:grpSpPr bwMode="auto">
          <a:xfrm>
            <a:off x="2762252" y="1606550"/>
            <a:ext cx="3695700" cy="1050925"/>
            <a:chOff x="1740" y="1012"/>
            <a:chExt cx="2328" cy="662"/>
          </a:xfrm>
        </p:grpSpPr>
        <p:cxnSp>
          <p:nvCxnSpPr>
            <p:cNvPr id="75790" name="AutoShape 9"/>
            <p:cNvCxnSpPr>
              <a:cxnSpLocks noChangeShapeType="1"/>
              <a:stCxn id="20" idx="2"/>
              <a:endCxn id="19" idx="2"/>
            </p:cNvCxnSpPr>
            <p:nvPr/>
          </p:nvCxnSpPr>
          <p:spPr bwMode="auto">
            <a:xfrm rot="-5400000">
              <a:off x="2880" y="486"/>
              <a:ext cx="48" cy="2328"/>
            </a:xfrm>
            <a:prstGeom prst="curvedConnector3">
              <a:avLst>
                <a:gd name="adj1" fmla="val 387500"/>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cxnSp>
        <p:sp>
          <p:nvSpPr>
            <p:cNvPr id="26" name="Text Box 10"/>
            <p:cNvSpPr txBox="1">
              <a:spLocks noChangeArrowheads="1"/>
            </p:cNvSpPr>
            <p:nvPr/>
          </p:nvSpPr>
          <p:spPr bwMode="auto">
            <a:xfrm>
              <a:off x="2418" y="1012"/>
              <a:ext cx="872"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2D050"/>
                  </a:solidFill>
                  <a:effectLst/>
                  <a:uLnTx/>
                  <a:uFillTx/>
                  <a:latin typeface="+mn-lt"/>
                  <a:ea typeface="ＭＳ Ｐゴシック" charset="0"/>
                  <a:cs typeface="Calibri" charset="0"/>
                </a:rPr>
                <a:t>actually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2D050"/>
                  </a:solidFill>
                  <a:effectLst/>
                  <a:uLnTx/>
                  <a:uFillTx/>
                  <a:latin typeface="+mn-lt"/>
                  <a:ea typeface="ＭＳ Ｐゴシック" charset="0"/>
                  <a:cs typeface="Calibri" charset="0"/>
                </a:rPr>
                <a:t>taken</a:t>
              </a:r>
            </a:p>
          </p:txBody>
        </p:sp>
      </p:grpSp>
      <p:grpSp>
        <p:nvGrpSpPr>
          <p:cNvPr id="27" name="Group 11"/>
          <p:cNvGrpSpPr>
            <a:grpSpLocks/>
          </p:cNvGrpSpPr>
          <p:nvPr/>
        </p:nvGrpSpPr>
        <p:grpSpPr bwMode="auto">
          <a:xfrm>
            <a:off x="6991352" y="2803525"/>
            <a:ext cx="2160588" cy="1030288"/>
            <a:chOff x="4404" y="1766"/>
            <a:chExt cx="1361" cy="649"/>
          </a:xfrm>
        </p:grpSpPr>
        <p:cxnSp>
          <p:nvCxnSpPr>
            <p:cNvPr id="75788" name="AutoShape 12"/>
            <p:cNvCxnSpPr>
              <a:cxnSpLocks noChangeShapeType="1"/>
              <a:stCxn id="19" idx="7"/>
              <a:endCxn id="19" idx="1"/>
            </p:cNvCxnSpPr>
            <p:nvPr/>
          </p:nvCxnSpPr>
          <p:spPr bwMode="auto">
            <a:xfrm flipV="1">
              <a:off x="4404" y="1766"/>
              <a:ext cx="1" cy="649"/>
            </a:xfrm>
            <a:prstGeom prst="curvedConnector3">
              <a:avLst>
                <a:gd name="adj1" fmla="val 46800014"/>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cxnSp>
        <p:sp>
          <p:nvSpPr>
            <p:cNvPr id="29" name="Text Box 13"/>
            <p:cNvSpPr txBox="1">
              <a:spLocks noChangeArrowheads="1"/>
            </p:cNvSpPr>
            <p:nvPr/>
          </p:nvSpPr>
          <p:spPr bwMode="auto">
            <a:xfrm>
              <a:off x="4893" y="1838"/>
              <a:ext cx="872"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2D050"/>
                  </a:solidFill>
                  <a:effectLst/>
                  <a:uLnTx/>
                  <a:uFillTx/>
                  <a:latin typeface="+mn-lt"/>
                  <a:ea typeface="ＭＳ Ｐゴシック" charset="0"/>
                  <a:cs typeface="Calibri" charset="0"/>
                </a:rPr>
                <a:t>actually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2D050"/>
                  </a:solidFill>
                  <a:effectLst/>
                  <a:uLnTx/>
                  <a:uFillTx/>
                  <a:latin typeface="+mn-lt"/>
                  <a:ea typeface="ＭＳ Ｐゴシック" charset="0"/>
                  <a:cs typeface="Calibri" charset="0"/>
                </a:rPr>
                <a:t>taken</a:t>
              </a:r>
            </a:p>
          </p:txBody>
        </p:sp>
      </p:grpSp>
      <p:grpSp>
        <p:nvGrpSpPr>
          <p:cNvPr id="30" name="Group 14"/>
          <p:cNvGrpSpPr>
            <a:grpSpLocks/>
          </p:cNvGrpSpPr>
          <p:nvPr/>
        </p:nvGrpSpPr>
        <p:grpSpPr bwMode="auto">
          <a:xfrm>
            <a:off x="-68263" y="2879725"/>
            <a:ext cx="2297114" cy="1030288"/>
            <a:chOff x="-43" y="1814"/>
            <a:chExt cx="1447" cy="649"/>
          </a:xfrm>
        </p:grpSpPr>
        <p:cxnSp>
          <p:nvCxnSpPr>
            <p:cNvPr id="75786" name="AutoShape 15"/>
            <p:cNvCxnSpPr>
              <a:cxnSpLocks noChangeShapeType="1"/>
              <a:stCxn id="20" idx="5"/>
              <a:endCxn id="20" idx="3"/>
            </p:cNvCxnSpPr>
            <p:nvPr/>
          </p:nvCxnSpPr>
          <p:spPr bwMode="auto">
            <a:xfrm rot="10800000" flipH="1">
              <a:off x="1403" y="1814"/>
              <a:ext cx="1" cy="649"/>
            </a:xfrm>
            <a:prstGeom prst="curvedConnector3">
              <a:avLst>
                <a:gd name="adj1" fmla="val -46700014"/>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cxnSp>
        <p:sp>
          <p:nvSpPr>
            <p:cNvPr id="32" name="Text Box 16"/>
            <p:cNvSpPr txBox="1">
              <a:spLocks noChangeArrowheads="1"/>
            </p:cNvSpPr>
            <p:nvPr/>
          </p:nvSpPr>
          <p:spPr bwMode="auto">
            <a:xfrm>
              <a:off x="-43" y="1828"/>
              <a:ext cx="1049"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B0F0"/>
                  </a:solidFill>
                  <a:effectLst/>
                  <a:uLnTx/>
                  <a:uFillTx/>
                  <a:latin typeface="+mn-lt"/>
                  <a:ea typeface="ＭＳ Ｐゴシック" charset="0"/>
                  <a:cs typeface="Calibri" charset="0"/>
                </a:rPr>
                <a:t>actually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B0F0"/>
                  </a:solidFill>
                  <a:effectLst/>
                  <a:uLnTx/>
                  <a:uFillTx/>
                  <a:latin typeface="+mn-lt"/>
                  <a:ea typeface="ＭＳ Ｐゴシック" charset="0"/>
                  <a:cs typeface="Calibri" charset="0"/>
                </a:rPr>
                <a:t>not taken</a:t>
              </a:r>
            </a:p>
          </p:txBody>
        </p:sp>
      </p:grpSp>
      <p:sp>
        <p:nvSpPr>
          <p:cNvPr id="22" name="TextBox 21">
            <a:extLst>
              <a:ext uri="{FF2B5EF4-FFF2-40B4-BE49-F238E27FC236}">
                <a16:creationId xmlns:a16="http://schemas.microsoft.com/office/drawing/2014/main" id="{16A42BD7-DC68-524C-A7C0-9F099AC0CC9A}"/>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onur-digitaldesign_comparch-2021-lecture18-branch-prediction-ii-afterlecture.pdf</a:t>
            </a:r>
          </a:p>
        </p:txBody>
      </p:sp>
      <p:sp>
        <p:nvSpPr>
          <p:cNvPr id="36" name="Title 1">
            <a:extLst>
              <a:ext uri="{FF2B5EF4-FFF2-40B4-BE49-F238E27FC236}">
                <a16:creationId xmlns:a16="http://schemas.microsoft.com/office/drawing/2014/main" id="{C5C7A782-7B88-8647-8607-57CF74123F7A}"/>
              </a:ext>
            </a:extLst>
          </p:cNvPr>
          <p:cNvSpPr txBox="1">
            <a:spLocks/>
          </p:cNvSpPr>
          <p:nvPr/>
        </p:nvSpPr>
        <p:spPr bwMode="auto">
          <a:xfrm>
            <a:off x="-1" y="4953000"/>
            <a:ext cx="91519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US" altLang="en-US" sz="3200" b="0" kern="0" dirty="0">
                <a:ea typeface="ＭＳ Ｐゴシック" charset="-128"/>
              </a:rPr>
              <a:t>finite state machine</a:t>
            </a:r>
          </a:p>
        </p:txBody>
      </p:sp>
    </p:spTree>
    <p:extLst>
      <p:ext uri="{BB962C8B-B14F-4D97-AF65-F5344CB8AC3E}">
        <p14:creationId xmlns:p14="http://schemas.microsoft.com/office/powerpoint/2010/main" val="2478801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AF28986D-D2A4-9E4D-A08A-651C7D4B022A}"/>
              </a:ext>
            </a:extLst>
          </p:cNvPr>
          <p:cNvSpPr>
            <a:spLocks noChangeShapeType="1"/>
          </p:cNvSpPr>
          <p:nvPr/>
        </p:nvSpPr>
        <p:spPr bwMode="auto">
          <a:xfrm>
            <a:off x="27432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5A4E435C-A6C9-DF44-8500-BBB27BFCB546}"/>
              </a:ext>
            </a:extLst>
          </p:cNvPr>
          <p:cNvSpPr>
            <a:spLocks noChangeShapeType="1"/>
          </p:cNvSpPr>
          <p:nvPr/>
        </p:nvSpPr>
        <p:spPr bwMode="auto">
          <a:xfrm>
            <a:off x="2743201" y="2667000"/>
            <a:ext cx="609600"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1AEC4AF8-2F97-C04D-9AF7-1CFEBCB5ACCD}"/>
              </a:ext>
            </a:extLst>
          </p:cNvPr>
          <p:cNvSpPr>
            <a:spLocks noChangeShapeType="1"/>
          </p:cNvSpPr>
          <p:nvPr/>
        </p:nvSpPr>
        <p:spPr bwMode="auto">
          <a:xfrm>
            <a:off x="2743199" y="4419600"/>
            <a:ext cx="1553987"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4377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00B0F0"/>
                </a:solidFill>
              </a:rPr>
              <a:t>Execute an instruction only when its operands are available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AF28986D-D2A4-9E4D-A08A-651C7D4B022A}"/>
              </a:ext>
            </a:extLst>
          </p:cNvPr>
          <p:cNvSpPr>
            <a:spLocks noChangeShapeType="1"/>
          </p:cNvSpPr>
          <p:nvPr/>
        </p:nvSpPr>
        <p:spPr bwMode="auto">
          <a:xfrm>
            <a:off x="27432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5A4E435C-A6C9-DF44-8500-BBB27BFCB546}"/>
              </a:ext>
            </a:extLst>
          </p:cNvPr>
          <p:cNvSpPr>
            <a:spLocks noChangeShapeType="1"/>
          </p:cNvSpPr>
          <p:nvPr/>
        </p:nvSpPr>
        <p:spPr bwMode="auto">
          <a:xfrm>
            <a:off x="2743201" y="2667000"/>
            <a:ext cx="609600"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877C7D6F-D8A7-F74F-9A00-CE86C55D3B01}"/>
              </a:ext>
            </a:extLst>
          </p:cNvPr>
          <p:cNvSpPr>
            <a:spLocks noChangeShapeType="1"/>
          </p:cNvSpPr>
          <p:nvPr/>
        </p:nvSpPr>
        <p:spPr bwMode="auto">
          <a:xfrm>
            <a:off x="2743199" y="4419600"/>
            <a:ext cx="1553987"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8739834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WAR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7" name="Freeform 6">
            <a:extLst>
              <a:ext uri="{FF2B5EF4-FFF2-40B4-BE49-F238E27FC236}">
                <a16:creationId xmlns:a16="http://schemas.microsoft.com/office/drawing/2014/main" id="{F921825F-00C7-0947-93D4-B1A44D44E775}"/>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Freeform 5">
            <a:extLst>
              <a:ext uri="{FF2B5EF4-FFF2-40B4-BE49-F238E27FC236}">
                <a16:creationId xmlns:a16="http://schemas.microsoft.com/office/drawing/2014/main" id="{82BB39CA-7197-5C40-BA42-A772C514DCFD}"/>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58356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WAW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9487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71304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 grpId="0" animBg="1"/>
      <p:bldP spid="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Tree>
    <p:extLst>
      <p:ext uri="{BB962C8B-B14F-4D97-AF65-F5344CB8AC3E}">
        <p14:creationId xmlns:p14="http://schemas.microsoft.com/office/powerpoint/2010/main" val="14145872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29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an extended set of physical registers is used to hold both the </a:t>
            </a:r>
            <a:r>
              <a:rPr lang="en-US" altLang="zh-CN" b="1" dirty="0">
                <a:solidFill>
                  <a:srgbClr val="00B0F0"/>
                </a:solidFill>
              </a:rPr>
              <a:t>architecturally visible</a:t>
            </a:r>
          </a:p>
        </p:txBody>
      </p:sp>
      <p:sp>
        <p:nvSpPr>
          <p:cNvPr id="4" name="Rectangle 4">
            <a:extLst>
              <a:ext uri="{FF2B5EF4-FFF2-40B4-BE49-F238E27FC236}">
                <a16:creationId xmlns:a16="http://schemas.microsoft.com/office/drawing/2014/main" id="{8AB86D2A-F489-EC45-A2F8-436E99F95667}"/>
              </a:ext>
            </a:extLst>
          </p:cNvPr>
          <p:cNvSpPr>
            <a:spLocks noChangeArrowheads="1"/>
          </p:cNvSpPr>
          <p:nvPr/>
        </p:nvSpPr>
        <p:spPr bwMode="auto">
          <a:xfrm>
            <a:off x="-1860" y="4724400"/>
            <a:ext cx="92963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b="1" dirty="0">
                <a:solidFill>
                  <a:srgbClr val="00B0F0"/>
                </a:solidFill>
              </a:rPr>
              <a:t>registers</a:t>
            </a:r>
            <a:r>
              <a:rPr lang="en-US" altLang="zh-CN" dirty="0">
                <a:solidFill>
                  <a:srgbClr val="00B0F0"/>
                </a:solidFill>
              </a:rPr>
              <a:t> (x0,…x31 and f0,…f31) as well as temporary values;</a:t>
            </a:r>
          </a:p>
        </p:txBody>
      </p:sp>
    </p:spTree>
    <p:extLst>
      <p:ext uri="{BB962C8B-B14F-4D97-AF65-F5344CB8AC3E}">
        <p14:creationId xmlns:p14="http://schemas.microsoft.com/office/powerpoint/2010/main" val="567510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if a given physical register does not appear as a source and it is not designated as arch,</a:t>
            </a:r>
          </a:p>
        </p:txBody>
      </p:sp>
      <p:sp>
        <p:nvSpPr>
          <p:cNvPr id="4" name="Rectangle 4">
            <a:extLst>
              <a:ext uri="{FF2B5EF4-FFF2-40B4-BE49-F238E27FC236}">
                <a16:creationId xmlns:a16="http://schemas.microsoft.com/office/drawing/2014/main" id="{8AB86D2A-F489-EC45-A2F8-436E99F95667}"/>
              </a:ext>
            </a:extLst>
          </p:cNvPr>
          <p:cNvSpPr>
            <a:spLocks noChangeArrowheads="1"/>
          </p:cNvSpPr>
          <p:nvPr/>
        </p:nvSpPr>
        <p:spPr bwMode="auto">
          <a:xfrm>
            <a:off x="-1859" y="4724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alternatively, another instruction that writes the same architectural reg commits,</a:t>
            </a:r>
          </a:p>
        </p:txBody>
      </p:sp>
      <p:sp>
        <p:nvSpPr>
          <p:cNvPr id="5" name="Rectangle 4">
            <a:extLst>
              <a:ext uri="{FF2B5EF4-FFF2-40B4-BE49-F238E27FC236}">
                <a16:creationId xmlns:a16="http://schemas.microsoft.com/office/drawing/2014/main" id="{FA6EF86C-3936-994C-8974-910B0678AE15}"/>
              </a:ext>
            </a:extLst>
          </p:cNvPr>
          <p:cNvSpPr>
            <a:spLocks noChangeArrowheads="1"/>
          </p:cNvSpPr>
          <p:nvPr/>
        </p:nvSpPr>
        <p:spPr bwMode="auto">
          <a:xfrm>
            <a:off x="0" y="5715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it may be reclaimed and reallocated;</a:t>
            </a:r>
          </a:p>
          <a:p>
            <a:pPr eaLnBrk="1" hangingPunct="1">
              <a:spcBef>
                <a:spcPct val="0"/>
              </a:spcBef>
              <a:buFontTx/>
              <a:buNone/>
            </a:pPr>
            <a:endParaRPr lang="en-US" altLang="zh-CN" dirty="0">
              <a:solidFill>
                <a:srgbClr val="00B0F0"/>
              </a:solidFill>
            </a:endParaRPr>
          </a:p>
        </p:txBody>
      </p:sp>
    </p:spTree>
    <p:extLst>
      <p:ext uri="{BB962C8B-B14F-4D97-AF65-F5344CB8AC3E}">
        <p14:creationId xmlns:p14="http://schemas.microsoft.com/office/powerpoint/2010/main" val="34625742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451390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390390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p>
        </p:txBody>
      </p:sp>
    </p:spTree>
    <p:extLst>
      <p:ext uri="{BB962C8B-B14F-4D97-AF65-F5344CB8AC3E}">
        <p14:creationId xmlns:p14="http://schemas.microsoft.com/office/powerpoint/2010/main" val="3196780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57503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solidFill>
                  <a:srgbClr val="FFC000"/>
                </a:solidFill>
              </a:rPr>
              <a:t>S</a:t>
            </a:r>
            <a:r>
              <a:rPr lang="en-US" altLang="zh-CN" kern="0" dirty="0"/>
              <a:t>, f0, f8 </a:t>
            </a:r>
          </a:p>
          <a:p>
            <a:pPr eaLnBrk="1" hangingPunct="1">
              <a:buFontTx/>
              <a:buNone/>
              <a:defRPr/>
            </a:pPr>
            <a:r>
              <a:rPr lang="en-US" altLang="zh-CN" kern="0" dirty="0">
                <a:solidFill>
                  <a:srgbClr val="FFC000"/>
                </a:solidFill>
              </a:rPr>
              <a:t>S</a:t>
            </a:r>
            <a:r>
              <a:rPr lang="en-US" altLang="zh-CN" kern="0" dirty="0"/>
              <a:t>,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38645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solidFill>
                  <a:srgbClr val="FFC000"/>
                </a:solidFill>
              </a:rPr>
              <a:t>S</a:t>
            </a:r>
            <a:r>
              <a:rPr lang="en-US" altLang="zh-CN" kern="0" dirty="0"/>
              <a:t>, f0, f8 </a:t>
            </a:r>
          </a:p>
          <a:p>
            <a:pPr eaLnBrk="1" hangingPunct="1">
              <a:buFontTx/>
              <a:buNone/>
              <a:defRPr/>
            </a:pPr>
            <a:r>
              <a:rPr lang="en-US" altLang="zh-CN" kern="0" dirty="0">
                <a:solidFill>
                  <a:srgbClr val="FFC000"/>
                </a:solidFill>
              </a:rPr>
              <a:t>S</a:t>
            </a:r>
            <a:r>
              <a:rPr lang="en-US" altLang="zh-CN" kern="0" dirty="0"/>
              <a:t>,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29970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Tree>
    <p:extLst>
      <p:ext uri="{BB962C8B-B14F-4D97-AF65-F5344CB8AC3E}">
        <p14:creationId xmlns:p14="http://schemas.microsoft.com/office/powerpoint/2010/main" val="35603716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a:t>
            </a:r>
          </a:p>
        </p:txBody>
      </p:sp>
    </p:spTree>
    <p:extLst>
      <p:ext uri="{BB962C8B-B14F-4D97-AF65-F5344CB8AC3E}">
        <p14:creationId xmlns:p14="http://schemas.microsoft.com/office/powerpoint/2010/main" val="1250223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686800" cy="4525963"/>
          </a:xfrm>
        </p:spPr>
        <p:txBody>
          <a:bodyPr/>
          <a:lstStyle/>
          <a:p>
            <a:r>
              <a:rPr lang="en-CN" dirty="0"/>
              <a:t>Issue</a:t>
            </a:r>
          </a:p>
          <a:p>
            <a:r>
              <a:rPr lang="en-CN" dirty="0"/>
              <a:t>Execute</a:t>
            </a:r>
          </a:p>
          <a:p>
            <a:r>
              <a:rPr lang="en-CN" dirty="0"/>
              <a:t>Write result</a:t>
            </a:r>
          </a:p>
        </p:txBody>
      </p:sp>
    </p:spTree>
    <p:extLst>
      <p:ext uri="{BB962C8B-B14F-4D97-AF65-F5344CB8AC3E}">
        <p14:creationId xmlns:p14="http://schemas.microsoft.com/office/powerpoint/2010/main" val="33338091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686800" cy="4525963"/>
          </a:xfrm>
        </p:spPr>
        <p:txBody>
          <a:bodyPr/>
          <a:lstStyle/>
          <a:p>
            <a:r>
              <a:rPr lang="en-CN" dirty="0">
                <a:solidFill>
                  <a:srgbClr val="00B0F0"/>
                </a:solidFill>
              </a:rPr>
              <a:t>Issue/Dispatch                                  </a:t>
            </a:r>
            <a:r>
              <a:rPr lang="en-CN" dirty="0"/>
              <a:t>get next instr from instr queue head upon empty reservation-station/buffer; rename registers if necessary; </a:t>
            </a:r>
          </a:p>
          <a:p>
            <a:r>
              <a:rPr lang="en-CN" dirty="0"/>
              <a:t>Execute</a:t>
            </a:r>
          </a:p>
          <a:p>
            <a:r>
              <a:rPr lang="en-CN" dirty="0"/>
              <a:t>Write result</a:t>
            </a:r>
          </a:p>
        </p:txBody>
      </p:sp>
    </p:spTree>
    <p:extLst>
      <p:ext uri="{BB962C8B-B14F-4D97-AF65-F5344CB8AC3E}">
        <p14:creationId xmlns:p14="http://schemas.microsoft.com/office/powerpoint/2010/main" val="19543448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839200" cy="4525963"/>
          </a:xfrm>
        </p:spPr>
        <p:txBody>
          <a:bodyPr/>
          <a:lstStyle/>
          <a:p>
            <a:r>
              <a:rPr lang="en-CN" dirty="0"/>
              <a:t>Issue                                 </a:t>
            </a:r>
          </a:p>
          <a:p>
            <a:r>
              <a:rPr lang="en-CN" dirty="0">
                <a:solidFill>
                  <a:srgbClr val="00B0F0"/>
                </a:solidFill>
              </a:rPr>
              <a:t>Execute                                              </a:t>
            </a:r>
            <a:r>
              <a:rPr lang="en-CN" dirty="0"/>
              <a:t>when all operands are available, execute the operation at functional unit; no instr is allowed to execute until a branch that preceds the instruction in program order has completed;</a:t>
            </a:r>
            <a:endParaRPr lang="en-CN" dirty="0">
              <a:solidFill>
                <a:srgbClr val="00B0F0"/>
              </a:solidFill>
            </a:endParaRPr>
          </a:p>
          <a:p>
            <a:r>
              <a:rPr lang="en-CN" dirty="0"/>
              <a:t>Write result</a:t>
            </a:r>
          </a:p>
        </p:txBody>
      </p:sp>
    </p:spTree>
    <p:extLst>
      <p:ext uri="{BB962C8B-B14F-4D97-AF65-F5344CB8AC3E}">
        <p14:creationId xmlns:p14="http://schemas.microsoft.com/office/powerpoint/2010/main" val="30420540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839200" cy="4525963"/>
          </a:xfrm>
        </p:spPr>
        <p:txBody>
          <a:bodyPr/>
          <a:lstStyle/>
          <a:p>
            <a:r>
              <a:rPr lang="en-CN" dirty="0"/>
              <a:t>Issue                                 </a:t>
            </a:r>
          </a:p>
          <a:p>
            <a:r>
              <a:rPr lang="en-CN" dirty="0"/>
              <a:t>Execute</a:t>
            </a:r>
          </a:p>
          <a:p>
            <a:r>
              <a:rPr lang="en-CN" dirty="0">
                <a:solidFill>
                  <a:srgbClr val="00B0F0"/>
                </a:solidFill>
              </a:rPr>
              <a:t>Write result                                       </a:t>
            </a:r>
            <a:r>
              <a:rPr lang="en-CN" dirty="0"/>
              <a:t>when the result is available, write it on CDB, which broadcasts it to registers, reservation stations, and store buffers</a:t>
            </a:r>
          </a:p>
        </p:txBody>
      </p:sp>
    </p:spTree>
    <p:extLst>
      <p:ext uri="{BB962C8B-B14F-4D97-AF65-F5344CB8AC3E}">
        <p14:creationId xmlns:p14="http://schemas.microsoft.com/office/powerpoint/2010/main" val="26936923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E47B-CD84-4D4E-A983-8B15CCF3E146}"/>
              </a:ext>
            </a:extLst>
          </p:cNvPr>
          <p:cNvSpPr>
            <a:spLocks noGrp="1"/>
          </p:cNvSpPr>
          <p:nvPr>
            <p:ph type="title"/>
          </p:nvPr>
        </p:nvSpPr>
        <p:spPr/>
        <p:txBody>
          <a:bodyPr/>
          <a:lstStyle/>
          <a:p>
            <a:r>
              <a:rPr lang="en-CN" dirty="0"/>
              <a:t>Reservation Station Status</a:t>
            </a:r>
          </a:p>
        </p:txBody>
      </p:sp>
      <p:sp>
        <p:nvSpPr>
          <p:cNvPr id="3" name="Content Placeholder 2">
            <a:extLst>
              <a:ext uri="{FF2B5EF4-FFF2-40B4-BE49-F238E27FC236}">
                <a16:creationId xmlns:a16="http://schemas.microsoft.com/office/drawing/2014/main" id="{E9F56D84-7CB1-0B41-806A-97DB56E33AF9}"/>
              </a:ext>
            </a:extLst>
          </p:cNvPr>
          <p:cNvSpPr>
            <a:spLocks noGrp="1"/>
          </p:cNvSpPr>
          <p:nvPr>
            <p:ph idx="1"/>
          </p:nvPr>
        </p:nvSpPr>
        <p:spPr/>
        <p:txBody>
          <a:bodyPr/>
          <a:lstStyle/>
          <a:p>
            <a:r>
              <a:rPr lang="en-US" dirty="0"/>
              <a:t>S</a:t>
            </a:r>
            <a:r>
              <a:rPr lang="en-CN" dirty="0"/>
              <a:t>even fields:</a:t>
            </a:r>
          </a:p>
        </p:txBody>
      </p:sp>
      <p:pic>
        <p:nvPicPr>
          <p:cNvPr id="4" name="Picture 3">
            <a:extLst>
              <a:ext uri="{FF2B5EF4-FFF2-40B4-BE49-F238E27FC236}">
                <a16:creationId xmlns:a16="http://schemas.microsoft.com/office/drawing/2014/main" id="{7F35B5A3-1B35-824D-B541-692793E5AE72}"/>
              </a:ext>
            </a:extLst>
          </p:cNvPr>
          <p:cNvPicPr>
            <a:picLocks noChangeAspect="1"/>
          </p:cNvPicPr>
          <p:nvPr/>
        </p:nvPicPr>
        <p:blipFill>
          <a:blip r:embed="rId2"/>
          <a:stretch>
            <a:fillRect/>
          </a:stretch>
        </p:blipFill>
        <p:spPr>
          <a:xfrm>
            <a:off x="0" y="2186949"/>
            <a:ext cx="9144000" cy="4671051"/>
          </a:xfrm>
          <a:prstGeom prst="rect">
            <a:avLst/>
          </a:prstGeom>
        </p:spPr>
      </p:pic>
    </p:spTree>
    <p:extLst>
      <p:ext uri="{BB962C8B-B14F-4D97-AF65-F5344CB8AC3E}">
        <p14:creationId xmlns:p14="http://schemas.microsoft.com/office/powerpoint/2010/main" val="352972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89115393"/>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42366700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E47B-CD84-4D4E-A983-8B15CCF3E146}"/>
              </a:ext>
            </a:extLst>
          </p:cNvPr>
          <p:cNvSpPr>
            <a:spLocks noGrp="1"/>
          </p:cNvSpPr>
          <p:nvPr>
            <p:ph type="title"/>
          </p:nvPr>
        </p:nvSpPr>
        <p:spPr/>
        <p:txBody>
          <a:bodyPr/>
          <a:lstStyle/>
          <a:p>
            <a:r>
              <a:rPr lang="en-CN" dirty="0"/>
              <a:t>Reservation Station Status</a:t>
            </a:r>
          </a:p>
        </p:txBody>
      </p:sp>
      <p:sp>
        <p:nvSpPr>
          <p:cNvPr id="3" name="Content Placeholder 2">
            <a:extLst>
              <a:ext uri="{FF2B5EF4-FFF2-40B4-BE49-F238E27FC236}">
                <a16:creationId xmlns:a16="http://schemas.microsoft.com/office/drawing/2014/main" id="{E9F56D84-7CB1-0B41-806A-97DB56E33AF9}"/>
              </a:ext>
            </a:extLst>
          </p:cNvPr>
          <p:cNvSpPr>
            <a:spLocks noGrp="1"/>
          </p:cNvSpPr>
          <p:nvPr>
            <p:ph idx="1"/>
          </p:nvPr>
        </p:nvSpPr>
        <p:spPr/>
        <p:txBody>
          <a:bodyPr/>
          <a:lstStyle/>
          <a:p>
            <a:r>
              <a:rPr lang="en-US" dirty="0"/>
              <a:t>S</a:t>
            </a:r>
            <a:r>
              <a:rPr lang="en-CN" dirty="0"/>
              <a:t>even fields:</a:t>
            </a:r>
          </a:p>
        </p:txBody>
      </p:sp>
      <p:pic>
        <p:nvPicPr>
          <p:cNvPr id="4" name="Picture 3">
            <a:extLst>
              <a:ext uri="{FF2B5EF4-FFF2-40B4-BE49-F238E27FC236}">
                <a16:creationId xmlns:a16="http://schemas.microsoft.com/office/drawing/2014/main" id="{7F35B5A3-1B35-824D-B541-692793E5AE72}"/>
              </a:ext>
            </a:extLst>
          </p:cNvPr>
          <p:cNvPicPr>
            <a:picLocks noChangeAspect="1"/>
          </p:cNvPicPr>
          <p:nvPr/>
        </p:nvPicPr>
        <p:blipFill>
          <a:blip r:embed="rId2"/>
          <a:stretch>
            <a:fillRect/>
          </a:stretch>
        </p:blipFill>
        <p:spPr>
          <a:xfrm>
            <a:off x="0" y="2186949"/>
            <a:ext cx="9144000" cy="4671051"/>
          </a:xfrm>
          <a:prstGeom prst="rect">
            <a:avLst/>
          </a:prstGeom>
        </p:spPr>
      </p:pic>
      <p:sp>
        <p:nvSpPr>
          <p:cNvPr id="5" name="AutoShape 5">
            <a:extLst>
              <a:ext uri="{FF2B5EF4-FFF2-40B4-BE49-F238E27FC236}">
                <a16:creationId xmlns:a16="http://schemas.microsoft.com/office/drawing/2014/main" id="{3EB2D967-7276-9A40-B868-FFB46CFD1F65}"/>
              </a:ext>
            </a:extLst>
          </p:cNvPr>
          <p:cNvSpPr>
            <a:spLocks noChangeArrowheads="1"/>
          </p:cNvSpPr>
          <p:nvPr/>
        </p:nvSpPr>
        <p:spPr bwMode="auto">
          <a:xfrm>
            <a:off x="0" y="4991100"/>
            <a:ext cx="9144000" cy="10287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6" name="Content Placeholder 2">
            <a:extLst>
              <a:ext uri="{FF2B5EF4-FFF2-40B4-BE49-F238E27FC236}">
                <a16:creationId xmlns:a16="http://schemas.microsoft.com/office/drawing/2014/main" id="{39C7EAC7-5558-4A4A-9625-970C9E357AE6}"/>
              </a:ext>
            </a:extLst>
          </p:cNvPr>
          <p:cNvSpPr txBox="1">
            <a:spLocks/>
          </p:cNvSpPr>
          <p:nvPr/>
        </p:nvSpPr>
        <p:spPr bwMode="auto">
          <a:xfrm>
            <a:off x="4648201" y="4457700"/>
            <a:ext cx="4495799" cy="5715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r">
              <a:buFontTx/>
              <a:buNone/>
            </a:pPr>
            <a:r>
              <a:rPr lang="en-US" sz="2800" b="1" kern="0" dirty="0">
                <a:solidFill>
                  <a:srgbClr val="00B0F0"/>
                </a:solidFill>
              </a:rPr>
              <a:t>for load/store buffer</a:t>
            </a:r>
          </a:p>
          <a:p>
            <a:pPr marL="0" indent="0" algn="r">
              <a:buFontTx/>
              <a:buNone/>
            </a:pPr>
            <a:endParaRPr lang="en-US" sz="2800" kern="0" dirty="0">
              <a:solidFill>
                <a:srgbClr val="00B0F0"/>
              </a:solidFill>
            </a:endParaRPr>
          </a:p>
        </p:txBody>
      </p:sp>
    </p:spTree>
    <p:extLst>
      <p:ext uri="{BB962C8B-B14F-4D97-AF65-F5344CB8AC3E}">
        <p14:creationId xmlns:p14="http://schemas.microsoft.com/office/powerpoint/2010/main" val="25751156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FFF9-C7B1-C849-AD14-8ACA3CABF441}"/>
              </a:ext>
            </a:extLst>
          </p:cNvPr>
          <p:cNvSpPr>
            <a:spLocks noGrp="1"/>
          </p:cNvSpPr>
          <p:nvPr>
            <p:ph type="title"/>
          </p:nvPr>
        </p:nvSpPr>
        <p:spPr/>
        <p:txBody>
          <a:bodyPr/>
          <a:lstStyle/>
          <a:p>
            <a:r>
              <a:rPr lang="en-CN" dirty="0"/>
              <a:t>Register</a:t>
            </a:r>
            <a:r>
              <a:rPr lang="zh-CN" altLang="en-US" dirty="0"/>
              <a:t> </a:t>
            </a:r>
            <a:r>
              <a:rPr lang="en-US" altLang="zh-CN" dirty="0"/>
              <a:t>File</a:t>
            </a:r>
            <a:r>
              <a:rPr lang="zh-CN" altLang="en-US" dirty="0"/>
              <a:t> </a:t>
            </a:r>
            <a:r>
              <a:rPr lang="en-US" altLang="zh-CN" dirty="0"/>
              <a:t>Status</a:t>
            </a:r>
            <a:endParaRPr lang="en-CN" dirty="0"/>
          </a:p>
        </p:txBody>
      </p:sp>
      <p:sp>
        <p:nvSpPr>
          <p:cNvPr id="3" name="Content Placeholder 2">
            <a:extLst>
              <a:ext uri="{FF2B5EF4-FFF2-40B4-BE49-F238E27FC236}">
                <a16:creationId xmlns:a16="http://schemas.microsoft.com/office/drawing/2014/main" id="{A912900B-8CE5-384B-87C2-B660810E7BDB}"/>
              </a:ext>
            </a:extLst>
          </p:cNvPr>
          <p:cNvSpPr>
            <a:spLocks noGrp="1"/>
          </p:cNvSpPr>
          <p:nvPr>
            <p:ph idx="1"/>
          </p:nvPr>
        </p:nvSpPr>
        <p:spPr/>
        <p:txBody>
          <a:bodyPr/>
          <a:lstStyle/>
          <a:p>
            <a:r>
              <a:rPr lang="en-CN" dirty="0"/>
              <a:t>One field                                          </a:t>
            </a:r>
            <a:r>
              <a:rPr lang="en-CN" dirty="0">
                <a:solidFill>
                  <a:srgbClr val="00B0F0"/>
                </a:solidFill>
              </a:rPr>
              <a:t>Qi</a:t>
            </a:r>
            <a:r>
              <a:rPr lang="en-CN" dirty="0"/>
              <a:t>: number of the researvation station that contains the operation whose result should be stored into this register;                                            set to blank or 0 if no currently active instruction is computing a result destined for this register </a:t>
            </a:r>
            <a:r>
              <a:rPr lang="en-CN" dirty="0">
                <a:sym typeface="Wingdings" pitchFamily="2" charset="2"/>
              </a:rPr>
              <a:t> the value is simply the register contents</a:t>
            </a:r>
            <a:r>
              <a:rPr lang="en-CN" dirty="0"/>
              <a:t>                  </a:t>
            </a:r>
          </a:p>
        </p:txBody>
      </p:sp>
    </p:spTree>
    <p:extLst>
      <p:ext uri="{BB962C8B-B14F-4D97-AF65-F5344CB8AC3E}">
        <p14:creationId xmlns:p14="http://schemas.microsoft.com/office/powerpoint/2010/main" val="9459096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60F9-E6FC-774C-8681-A1F4DCFDF042}"/>
              </a:ext>
            </a:extLst>
          </p:cNvPr>
          <p:cNvSpPr>
            <a:spLocks noGrp="1"/>
          </p:cNvSpPr>
          <p:nvPr>
            <p:ph type="title"/>
          </p:nvPr>
        </p:nvSpPr>
        <p:spPr/>
        <p:txBody>
          <a:bodyPr/>
          <a:lstStyle/>
          <a:p>
            <a:r>
              <a:rPr lang="en-CN" dirty="0"/>
              <a:t>Load/Store Buffer Status</a:t>
            </a:r>
          </a:p>
        </p:txBody>
      </p:sp>
      <p:sp>
        <p:nvSpPr>
          <p:cNvPr id="3" name="Content Placeholder 2">
            <a:extLst>
              <a:ext uri="{FF2B5EF4-FFF2-40B4-BE49-F238E27FC236}">
                <a16:creationId xmlns:a16="http://schemas.microsoft.com/office/drawing/2014/main" id="{1B45CCAD-2114-F742-8FAD-DE376E3FBE80}"/>
              </a:ext>
            </a:extLst>
          </p:cNvPr>
          <p:cNvSpPr>
            <a:spLocks noGrp="1"/>
          </p:cNvSpPr>
          <p:nvPr>
            <p:ph idx="1"/>
          </p:nvPr>
        </p:nvSpPr>
        <p:spPr/>
        <p:txBody>
          <a:bodyPr/>
          <a:lstStyle/>
          <a:p>
            <a:r>
              <a:rPr lang="en-US" dirty="0"/>
              <a:t>O</a:t>
            </a:r>
            <a:r>
              <a:rPr lang="en-CN" dirty="0"/>
              <a:t>ne field                                            </a:t>
            </a:r>
            <a:r>
              <a:rPr lang="en-CN" dirty="0">
                <a:solidFill>
                  <a:srgbClr val="00B0F0"/>
                </a:solidFill>
              </a:rPr>
              <a:t>A</a:t>
            </a:r>
            <a:r>
              <a:rPr lang="en-CN" dirty="0"/>
              <a:t>:</a:t>
            </a:r>
            <a:r>
              <a:rPr lang="zh-CN" altLang="en-US" dirty="0"/>
              <a:t> </a:t>
            </a:r>
            <a:r>
              <a:rPr lang="en-US" altLang="zh-CN" dirty="0"/>
              <a:t>hold the result of the effective address once the first step of execution has been completed; </a:t>
            </a:r>
            <a:r>
              <a:rPr lang="zh-CN" altLang="en-US" dirty="0"/>
              <a:t>                         </a:t>
            </a:r>
            <a:r>
              <a:rPr lang="en-US" altLang="zh-CN" dirty="0"/>
              <a:t>as for load/store, effective address is computed in the execution stage</a:t>
            </a:r>
            <a:endParaRPr lang="en-CN" dirty="0"/>
          </a:p>
        </p:txBody>
      </p:sp>
    </p:spTree>
    <p:extLst>
      <p:ext uri="{BB962C8B-B14F-4D97-AF65-F5344CB8AC3E}">
        <p14:creationId xmlns:p14="http://schemas.microsoft.com/office/powerpoint/2010/main" val="42104985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Tree>
    <p:extLst>
      <p:ext uri="{BB962C8B-B14F-4D97-AF65-F5344CB8AC3E}">
        <p14:creationId xmlns:p14="http://schemas.microsoft.com/office/powerpoint/2010/main" val="36742028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2030314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477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914368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219200" y="3794224"/>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p>
        </p:txBody>
      </p:sp>
    </p:spTree>
    <p:extLst>
      <p:ext uri="{BB962C8B-B14F-4D97-AF65-F5344CB8AC3E}">
        <p14:creationId xmlns:p14="http://schemas.microsoft.com/office/powerpoint/2010/main" val="3031592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155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p>
        </p:txBody>
      </p:sp>
    </p:spTree>
    <p:extLst>
      <p:ext uri="{BB962C8B-B14F-4D97-AF65-F5344CB8AC3E}">
        <p14:creationId xmlns:p14="http://schemas.microsoft.com/office/powerpoint/2010/main" val="175957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744565457"/>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9404580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r>
              <a:rPr lang="en-US" altLang="zh-CN" sz="3600" b="1" dirty="0">
                <a:solidFill>
                  <a:srgbClr val="00B0F0"/>
                </a:solidFill>
              </a:rPr>
              <a:t>: register renaming</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sub/</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get f6 from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lang="en-US" altLang="zh-CN" sz="3600" b="1" dirty="0">
                <a:solidFill>
                  <a:srgbClr val="00B0F0"/>
                </a:solidFill>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buffer</a:t>
            </a: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fadd</a:t>
            </a:r>
            <a:r>
              <a:rPr lang="en-US" altLang="zh-CN" sz="3600" b="1" dirty="0">
                <a:solidFill>
                  <a:srgbClr val="00B0F0"/>
                </a:solidFill>
              </a:rPr>
              <a:t> latter write wins</a:t>
            </a:r>
            <a:endParaRPr kumimoji="0" lang="en-US" altLang="zh-CN" sz="3600" b="1" i="0" u="none" strike="noStrike" kern="1200" cap="none" spc="0" normalizeH="0" baseline="0" noProof="0" dirty="0">
              <a:ln>
                <a:noFill/>
              </a:ln>
              <a:solidFill>
                <a:srgbClr val="00B0F0"/>
              </a:solidFill>
              <a:effectLst/>
              <a:uLnTx/>
              <a:uFillTx/>
            </a:endParaRPr>
          </a:p>
        </p:txBody>
      </p:sp>
    </p:spTree>
    <p:extLst>
      <p:ext uri="{BB962C8B-B14F-4D97-AF65-F5344CB8AC3E}">
        <p14:creationId xmlns:p14="http://schemas.microsoft.com/office/powerpoint/2010/main" val="16667563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spTree>
    <p:extLst>
      <p:ext uri="{BB962C8B-B14F-4D97-AF65-F5344CB8AC3E}">
        <p14:creationId xmlns:p14="http://schemas.microsoft.com/office/powerpoint/2010/main" val="3231082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401579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1295400" y="4814048"/>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fld</a:t>
            </a:r>
            <a:r>
              <a:rPr lang="en-US" altLang="zh-CN" sz="2000" b="1" dirty="0">
                <a:solidFill>
                  <a:srgbClr val="00B0F0"/>
                </a:solidFill>
              </a:rPr>
              <a:t> has completed and written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9" y="4082211"/>
            <a:ext cx="5105399" cy="26118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1" name="直接连接符 7">
            <a:extLst>
              <a:ext uri="{FF2B5EF4-FFF2-40B4-BE49-F238E27FC236}">
                <a16:creationId xmlns:a16="http://schemas.microsoft.com/office/drawing/2014/main" id="{9F03D50E-3178-CB4A-B7A9-31388BC1190C}"/>
              </a:ext>
            </a:extLst>
          </p:cNvPr>
          <p:cNvCxnSpPr>
            <a:cxnSpLocks/>
          </p:cNvCxnSpPr>
          <p:nvPr/>
        </p:nvCxnSpPr>
        <p:spPr>
          <a:xfrm>
            <a:off x="0" y="266302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B0414BE-65D9-5E44-868B-6979C92E9A9C}"/>
              </a:ext>
            </a:extLst>
          </p:cNvPr>
          <p:cNvCxnSpPr>
            <a:cxnSpLocks/>
          </p:cNvCxnSpPr>
          <p:nvPr/>
        </p:nvCxnSpPr>
        <p:spPr>
          <a:xfrm>
            <a:off x="0" y="5181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8283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2286000" y="503640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fld</a:t>
            </a:r>
            <a:r>
              <a:rPr lang="en-US" altLang="zh-CN" sz="2000" b="1" dirty="0">
                <a:solidFill>
                  <a:srgbClr val="00B0F0"/>
                </a:solidFill>
              </a:rPr>
              <a:t> has </a:t>
            </a:r>
            <a:r>
              <a:rPr lang="en-US" altLang="zh-CN" sz="2000" b="1" dirty="0">
                <a:solidFill>
                  <a:schemeClr val="bg1"/>
                </a:solidFill>
              </a:rPr>
              <a:t>completed and written </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9" y="3766389"/>
            <a:ext cx="5105399" cy="348411"/>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85FC948-0A55-E042-98BA-AEA77C115BC7}"/>
              </a:ext>
            </a:extLst>
          </p:cNvPr>
          <p:cNvSpPr>
            <a:spLocks noChangeArrowheads="1"/>
          </p:cNvSpPr>
          <p:nvPr/>
        </p:nvSpPr>
        <p:spPr bwMode="auto">
          <a:xfrm>
            <a:off x="3352800" y="503317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computed effective address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DE52AC39-023E-2A48-BA1A-AAB8E0422F4B}"/>
              </a:ext>
            </a:extLst>
          </p:cNvPr>
          <p:cNvCxnSpPr>
            <a:cxnSpLocks/>
          </p:cNvCxnSpPr>
          <p:nvPr/>
        </p:nvCxnSpPr>
        <p:spPr>
          <a:xfrm>
            <a:off x="0" y="294560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DCDD365D-98EE-A449-9987-15452CBBCF26}"/>
              </a:ext>
            </a:extLst>
          </p:cNvPr>
          <p:cNvCxnSpPr>
            <a:cxnSpLocks/>
          </p:cNvCxnSpPr>
          <p:nvPr/>
        </p:nvCxnSpPr>
        <p:spPr>
          <a:xfrm>
            <a:off x="0" y="54102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43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2766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4">
            <a:extLst>
              <a:ext uri="{FF2B5EF4-FFF2-40B4-BE49-F238E27FC236}">
                <a16:creationId xmlns:a16="http://schemas.microsoft.com/office/drawing/2014/main" id="{3209EE8B-506F-0742-BD5E-9B05F8B0C5FA}"/>
              </a:ext>
            </a:extLst>
          </p:cNvPr>
          <p:cNvSpPr>
            <a:spLocks noChangeArrowheads="1"/>
          </p:cNvSpPr>
          <p:nvPr/>
        </p:nvSpPr>
        <p:spPr bwMode="auto">
          <a:xfrm>
            <a:off x="3314700" y="5848402"/>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err="1">
                <a:solidFill>
                  <a:schemeClr val="bg1"/>
                </a:solidFill>
              </a:rPr>
              <a:t>fld</a:t>
            </a:r>
            <a:r>
              <a:rPr lang="en-US" altLang="zh-CN" sz="1600" b="1" dirty="0">
                <a:solidFill>
                  <a:schemeClr val="bg1"/>
                </a:solidFill>
              </a:rPr>
              <a:t> has completed and written </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80D38511-D8AB-9148-81DB-108266CEACEE}"/>
              </a:ext>
            </a:extLst>
          </p:cNvPr>
          <p:cNvSpPr>
            <a:spLocks noChangeArrowheads="1"/>
          </p:cNvSpPr>
          <p:nvPr/>
        </p:nvSpPr>
        <p:spPr bwMode="auto">
          <a:xfrm>
            <a:off x="6324600" y="6134102"/>
            <a:ext cx="3886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rPr>
              <a:t>computed effective address</a:t>
            </a:r>
            <a:endParaRPr kumimoji="0" lang="en-US" altLang="zh-CN" sz="1600" b="1" i="0" u="none" strike="noStrike" kern="1200" cap="none" spc="0" normalizeH="0" baseline="0" noProof="0" dirty="0">
              <a:ln>
                <a:noFill/>
              </a:ln>
              <a:solidFill>
                <a:schemeClr val="bg1"/>
              </a:solidFill>
              <a:effectLst/>
              <a:uLnTx/>
              <a:uFillTx/>
            </a:endParaRPr>
          </a:p>
        </p:txBody>
      </p: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614034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3314700" y="5905503"/>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f4</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6516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711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560283"/>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5335727"/>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5715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3E065101-D590-5143-8C78-3CD570144146}"/>
              </a:ext>
            </a:extLst>
          </p:cNvPr>
          <p:cNvSpPr>
            <a:spLocks noChangeArrowheads="1"/>
          </p:cNvSpPr>
          <p:nvPr/>
        </p:nvSpPr>
        <p:spPr bwMode="auto">
          <a:xfrm>
            <a:off x="3314700" y="508036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5220000" y="5081948"/>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750949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8520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6408740"/>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a:t>
            </a:r>
            <a:r>
              <a:rPr lang="en-US" altLang="zh-CN" sz="2000" b="1" dirty="0">
                <a:solidFill>
                  <a:schemeClr val="bg1"/>
                </a:solidFill>
              </a:rPr>
              <a:t>f2 from </a:t>
            </a:r>
            <a:r>
              <a:rPr lang="en-US" altLang="zh-CN" sz="2000" b="1" dirty="0" err="1">
                <a:solidFill>
                  <a:schemeClr val="bg1"/>
                </a:solidFill>
              </a:rPr>
              <a:t>fld</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67818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3E065101-D590-5143-8C78-3CD570144146}"/>
              </a:ext>
            </a:extLst>
          </p:cNvPr>
          <p:cNvSpPr>
            <a:spLocks noChangeArrowheads="1"/>
          </p:cNvSpPr>
          <p:nvPr/>
        </p:nvSpPr>
        <p:spPr bwMode="auto">
          <a:xfrm>
            <a:off x="3314700" y="614871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5220000" y="6150305"/>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1" name="Rectangle 4">
            <a:extLst>
              <a:ext uri="{FF2B5EF4-FFF2-40B4-BE49-F238E27FC236}">
                <a16:creationId xmlns:a16="http://schemas.microsoft.com/office/drawing/2014/main" id="{5AD3B30F-7FD4-C548-B297-60669EE7EF5B}"/>
              </a:ext>
            </a:extLst>
          </p:cNvPr>
          <p:cNvSpPr>
            <a:spLocks noChangeArrowheads="1"/>
          </p:cNvSpPr>
          <p:nvPr/>
        </p:nvSpPr>
        <p:spPr bwMode="auto">
          <a:xfrm>
            <a:off x="7524900" y="6408740"/>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sym typeface="Wingdings" pitchFamily="2" charset="2"/>
              </a:rPr>
              <a:t>f0  </a:t>
            </a:r>
            <a:r>
              <a:rPr lang="en-US" altLang="zh-CN" sz="2000" b="1" dirty="0" err="1">
                <a:solidFill>
                  <a:srgbClr val="00B0F0"/>
                </a:solidFill>
                <a:sym typeface="Wingdings" pitchFamily="2" charset="2"/>
              </a:rPr>
              <a:t>fmul</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751768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41148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584616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5943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5AD3B30F-7FD4-C548-B297-60669EE7EF5B}"/>
              </a:ext>
            </a:extLst>
          </p:cNvPr>
          <p:cNvSpPr>
            <a:spLocks noChangeArrowheads="1"/>
          </p:cNvSpPr>
          <p:nvPr/>
        </p:nvSpPr>
        <p:spPr bwMode="auto">
          <a:xfrm>
            <a:off x="4791419" y="5846232"/>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sym typeface="Wingdings" pitchFamily="2" charset="2"/>
              </a:rPr>
              <a:t>f0  </a:t>
            </a:r>
            <a:r>
              <a:rPr lang="en-US" altLang="zh-CN" sz="1600" b="1" dirty="0" err="1">
                <a:solidFill>
                  <a:schemeClr val="bg1"/>
                </a:solidFill>
                <a:sym typeface="Wingdings" pitchFamily="2" charset="2"/>
              </a:rPr>
              <a:t>fmul</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22" name="Rectangle 4">
            <a:extLst>
              <a:ext uri="{FF2B5EF4-FFF2-40B4-BE49-F238E27FC236}">
                <a16:creationId xmlns:a16="http://schemas.microsoft.com/office/drawing/2014/main" id="{B45CD3C0-FDF4-4643-95A8-754B0D75D9D6}"/>
              </a:ext>
            </a:extLst>
          </p:cNvPr>
          <p:cNvSpPr>
            <a:spLocks noChangeArrowheads="1"/>
          </p:cNvSpPr>
          <p:nvPr/>
        </p:nvSpPr>
        <p:spPr bwMode="auto">
          <a:xfrm>
            <a:off x="3200400" y="5846400"/>
            <a:ext cx="322335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sym typeface="Wingdings" pitchFamily="2" charset="2"/>
              </a:rPr>
              <a:t>wait for f8 from </a:t>
            </a:r>
            <a:r>
              <a:rPr lang="en-US" altLang="zh-CN" sz="2000" b="1" dirty="0" err="1">
                <a:solidFill>
                  <a:srgbClr val="00B0F0"/>
                </a:solidFill>
                <a:sym typeface="Wingdings" pitchFamily="2" charset="2"/>
              </a:rPr>
              <a:t>fsub</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347723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Tree>
    <p:extLst>
      <p:ext uri="{BB962C8B-B14F-4D97-AF65-F5344CB8AC3E}">
        <p14:creationId xmlns:p14="http://schemas.microsoft.com/office/powerpoint/2010/main" val="348159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43975539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62751353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
        <p:nvSpPr>
          <p:cNvPr id="18" name="AutoShape 5">
            <a:extLst>
              <a:ext uri="{FF2B5EF4-FFF2-40B4-BE49-F238E27FC236}">
                <a16:creationId xmlns:a16="http://schemas.microsoft.com/office/drawing/2014/main" id="{D451F515-CC46-FE41-ABF1-EED7B34A6F81}"/>
              </a:ext>
            </a:extLst>
          </p:cNvPr>
          <p:cNvSpPr>
            <a:spLocks noChangeArrowheads="1"/>
          </p:cNvSpPr>
          <p:nvPr/>
        </p:nvSpPr>
        <p:spPr bwMode="auto">
          <a:xfrm>
            <a:off x="762000" y="2693194"/>
            <a:ext cx="427822" cy="139779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a:extLst>
              <a:ext uri="{FF2B5EF4-FFF2-40B4-BE49-F238E27FC236}">
                <a16:creationId xmlns:a16="http://schemas.microsoft.com/office/drawing/2014/main" id="{60E5FBF0-6342-3B4A-B404-59F2F3EA679C}"/>
              </a:ext>
            </a:extLst>
          </p:cNvPr>
          <p:cNvSpPr>
            <a:spLocks noChangeArrowheads="1"/>
          </p:cNvSpPr>
          <p:nvPr/>
        </p:nvSpPr>
        <p:spPr bwMode="auto">
          <a:xfrm>
            <a:off x="762000" y="6306946"/>
            <a:ext cx="5943600" cy="276417"/>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a:extLst>
              <a:ext uri="{FF2B5EF4-FFF2-40B4-BE49-F238E27FC236}">
                <a16:creationId xmlns:a16="http://schemas.microsoft.com/office/drawing/2014/main" id="{1A2477F1-9689-1947-9513-7FC0AB109941}"/>
              </a:ext>
            </a:extLst>
          </p:cNvPr>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Tree>
    <p:extLst>
      <p:ext uri="{BB962C8B-B14F-4D97-AF65-F5344CB8AC3E}">
        <p14:creationId xmlns:p14="http://schemas.microsoft.com/office/powerpoint/2010/main" val="2807320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
        <p:nvSpPr>
          <p:cNvPr id="18" name="AutoShape 5">
            <a:extLst>
              <a:ext uri="{FF2B5EF4-FFF2-40B4-BE49-F238E27FC236}">
                <a16:creationId xmlns:a16="http://schemas.microsoft.com/office/drawing/2014/main" id="{D451F515-CC46-FE41-ABF1-EED7B34A6F81}"/>
              </a:ext>
            </a:extLst>
          </p:cNvPr>
          <p:cNvSpPr>
            <a:spLocks noChangeArrowheads="1"/>
          </p:cNvSpPr>
          <p:nvPr/>
        </p:nvSpPr>
        <p:spPr bwMode="auto">
          <a:xfrm>
            <a:off x="762000" y="2693194"/>
            <a:ext cx="427822" cy="139779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a:extLst>
              <a:ext uri="{FF2B5EF4-FFF2-40B4-BE49-F238E27FC236}">
                <a16:creationId xmlns:a16="http://schemas.microsoft.com/office/drawing/2014/main" id="{60E5FBF0-6342-3B4A-B404-59F2F3EA679C}"/>
              </a:ext>
            </a:extLst>
          </p:cNvPr>
          <p:cNvSpPr>
            <a:spLocks noChangeArrowheads="1"/>
          </p:cNvSpPr>
          <p:nvPr/>
        </p:nvSpPr>
        <p:spPr bwMode="auto">
          <a:xfrm>
            <a:off x="762000" y="6306946"/>
            <a:ext cx="5943600" cy="276417"/>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a:extLst>
              <a:ext uri="{FF2B5EF4-FFF2-40B4-BE49-F238E27FC236}">
                <a16:creationId xmlns:a16="http://schemas.microsoft.com/office/drawing/2014/main" id="{1A2477F1-9689-1947-9513-7FC0AB109941}"/>
              </a:ext>
            </a:extLst>
          </p:cNvPr>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
        <p:nvSpPr>
          <p:cNvPr id="15" name="AutoShape 5">
            <a:extLst>
              <a:ext uri="{FF2B5EF4-FFF2-40B4-BE49-F238E27FC236}">
                <a16:creationId xmlns:a16="http://schemas.microsoft.com/office/drawing/2014/main" id="{B0F6FF08-4E68-3046-9B82-83071B519297}"/>
              </a:ext>
            </a:extLst>
          </p:cNvPr>
          <p:cNvSpPr>
            <a:spLocks noChangeArrowheads="1"/>
          </p:cNvSpPr>
          <p:nvPr/>
        </p:nvSpPr>
        <p:spPr bwMode="auto">
          <a:xfrm>
            <a:off x="0" y="2693194"/>
            <a:ext cx="691200" cy="325040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C283817F-68B3-1E4B-8383-8BF989404A2F}"/>
              </a:ext>
            </a:extLst>
          </p:cNvPr>
          <p:cNvSpPr>
            <a:spLocks noChangeArrowheads="1"/>
          </p:cNvSpPr>
          <p:nvPr/>
        </p:nvSpPr>
        <p:spPr bwMode="auto">
          <a:xfrm>
            <a:off x="468000" y="3989388"/>
            <a:ext cx="8686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check corresponding 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and reservation stations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and buffers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65D7E4D0-9BA1-BB42-B052-C075EA14A904}"/>
              </a:ext>
            </a:extLst>
          </p:cNvPr>
          <p:cNvSpPr>
            <a:spLocks noChangeArrowheads="1"/>
          </p:cNvSpPr>
          <p:nvPr/>
        </p:nvSpPr>
        <p:spPr bwMode="auto">
          <a:xfrm>
            <a:off x="762000" y="6555836"/>
            <a:ext cx="5943600" cy="276417"/>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270537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64B32A-9284-0D46-A561-C59CB0370357}"/>
              </a:ext>
            </a:extLst>
          </p:cNvPr>
          <p:cNvPicPr>
            <a:picLocks noChangeAspect="1"/>
          </p:cNvPicPr>
          <p:nvPr/>
        </p:nvPicPr>
        <p:blipFill>
          <a:blip r:embed="rId3"/>
          <a:stretch>
            <a:fillRect/>
          </a:stretch>
        </p:blipFill>
        <p:spPr>
          <a:xfrm>
            <a:off x="0" y="4191000"/>
            <a:ext cx="9144000" cy="1817788"/>
          </a:xfrm>
          <a:prstGeom prst="rect">
            <a:avLst/>
          </a:prstGeom>
        </p:spPr>
      </p:pic>
      <p:pic>
        <p:nvPicPr>
          <p:cNvPr id="8" name="Picture 7">
            <a:extLst>
              <a:ext uri="{FF2B5EF4-FFF2-40B4-BE49-F238E27FC236}">
                <a16:creationId xmlns:a16="http://schemas.microsoft.com/office/drawing/2014/main" id="{F14BB586-C5EB-4047-8808-C41375E54A54}"/>
              </a:ext>
            </a:extLst>
          </p:cNvPr>
          <p:cNvPicPr>
            <a:picLocks noChangeAspect="1"/>
          </p:cNvPicPr>
          <p:nvPr/>
        </p:nvPicPr>
        <p:blipFill>
          <a:blip r:embed="rId4"/>
          <a:stretch>
            <a:fillRect/>
          </a:stretch>
        </p:blipFill>
        <p:spPr>
          <a:xfrm>
            <a:off x="0" y="1600200"/>
            <a:ext cx="9144000" cy="2601850"/>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13" name="Picture 12">
            <a:extLst>
              <a:ext uri="{FF2B5EF4-FFF2-40B4-BE49-F238E27FC236}">
                <a16:creationId xmlns:a16="http://schemas.microsoft.com/office/drawing/2014/main" id="{27B39DC9-7633-8942-97E6-C98D58A3F8AF}"/>
              </a:ext>
            </a:extLst>
          </p:cNvPr>
          <p:cNvPicPr>
            <a:picLocks noChangeAspect="1"/>
          </p:cNvPicPr>
          <p:nvPr/>
        </p:nvPicPr>
        <p:blipFill>
          <a:blip r:embed="rId5"/>
          <a:stretch>
            <a:fillRect/>
          </a:stretch>
        </p:blipFill>
        <p:spPr>
          <a:xfrm>
            <a:off x="0" y="6012000"/>
            <a:ext cx="9144000" cy="846000"/>
          </a:xfrm>
          <a:prstGeom prst="rect">
            <a:avLst/>
          </a:prstGeom>
        </p:spPr>
      </p:pic>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write result</a:t>
            </a:r>
          </a:p>
        </p:txBody>
      </p:sp>
    </p:spTree>
    <p:extLst>
      <p:ext uri="{BB962C8B-B14F-4D97-AF65-F5344CB8AC3E}">
        <p14:creationId xmlns:p14="http://schemas.microsoft.com/office/powerpoint/2010/main" val="18861465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show me the code</a:t>
            </a:r>
          </a:p>
        </p:txBody>
      </p:sp>
    </p:spTree>
    <p:extLst>
      <p:ext uri="{BB962C8B-B14F-4D97-AF65-F5344CB8AC3E}">
        <p14:creationId xmlns:p14="http://schemas.microsoft.com/office/powerpoint/2010/main" val="27069746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3"/>
          <a:stretch>
            <a:fillRect/>
          </a:stretch>
        </p:blipFill>
        <p:spPr>
          <a:xfrm>
            <a:off x="-76200" y="0"/>
            <a:ext cx="7862900" cy="6858000"/>
          </a:xfrm>
          <a:prstGeom prst="rect">
            <a:avLst/>
          </a:prstGeom>
        </p:spPr>
      </p:pic>
      <p:sp>
        <p:nvSpPr>
          <p:cNvPr id="2" name="Title 1">
            <a:extLst>
              <a:ext uri="{FF2B5EF4-FFF2-40B4-BE49-F238E27FC236}">
                <a16:creationId xmlns:a16="http://schemas.microsoft.com/office/drawing/2014/main" id="{DF4FF20E-2AFD-1146-ACB8-E7079F21C63A}"/>
              </a:ext>
            </a:extLst>
          </p:cNvPr>
          <p:cNvSpPr>
            <a:spLocks noGrp="1"/>
          </p:cNvSpPr>
          <p:nvPr>
            <p:ph type="title"/>
          </p:nvPr>
        </p:nvSpPr>
        <p:spPr>
          <a:xfrm>
            <a:off x="0" y="5029200"/>
            <a:ext cx="9144000" cy="1143000"/>
          </a:xfrm>
        </p:spPr>
        <p:txBody>
          <a:bodyPr/>
          <a:lstStyle/>
          <a:p>
            <a:pPr algn="r"/>
            <a:r>
              <a:rPr lang="en-CN" dirty="0">
                <a:solidFill>
                  <a:srgbClr val="00B0F0"/>
                </a:solidFill>
              </a:rPr>
              <a:t>Tomasulo’s</a:t>
            </a:r>
            <a:br>
              <a:rPr lang="en-CN" dirty="0">
                <a:solidFill>
                  <a:srgbClr val="00B0F0"/>
                </a:solidFill>
              </a:rPr>
            </a:br>
            <a:r>
              <a:rPr lang="en-CN" dirty="0">
                <a:solidFill>
                  <a:srgbClr val="00B0F0"/>
                </a:solidFill>
              </a:rPr>
              <a:t>Algorithm</a:t>
            </a:r>
          </a:p>
        </p:txBody>
      </p:sp>
    </p:spTree>
    <p:extLst>
      <p:ext uri="{BB962C8B-B14F-4D97-AF65-F5344CB8AC3E}">
        <p14:creationId xmlns:p14="http://schemas.microsoft.com/office/powerpoint/2010/main" val="15792704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sp>
        <p:nvSpPr>
          <p:cNvPr id="2" name="Title 1">
            <a:extLst>
              <a:ext uri="{FF2B5EF4-FFF2-40B4-BE49-F238E27FC236}">
                <a16:creationId xmlns:a16="http://schemas.microsoft.com/office/drawing/2014/main" id="{DF4FF20E-2AFD-1146-ACB8-E7079F21C63A}"/>
              </a:ext>
            </a:extLst>
          </p:cNvPr>
          <p:cNvSpPr>
            <a:spLocks noGrp="1"/>
          </p:cNvSpPr>
          <p:nvPr>
            <p:ph type="title"/>
          </p:nvPr>
        </p:nvSpPr>
        <p:spPr>
          <a:xfrm>
            <a:off x="0" y="5029200"/>
            <a:ext cx="9144000" cy="1143000"/>
          </a:xfrm>
        </p:spPr>
        <p:txBody>
          <a:bodyPr/>
          <a:lstStyle/>
          <a:p>
            <a:pPr algn="r"/>
            <a:r>
              <a:rPr lang="en-CN" dirty="0">
                <a:solidFill>
                  <a:srgbClr val="00B0F0"/>
                </a:solidFill>
              </a:rPr>
              <a:t>Tomasulo’s</a:t>
            </a:r>
            <a:br>
              <a:rPr lang="en-CN" dirty="0">
                <a:solidFill>
                  <a:srgbClr val="00B0F0"/>
                </a:solidFill>
              </a:rPr>
            </a:br>
            <a:r>
              <a:rPr lang="en-CN" dirty="0">
                <a:solidFill>
                  <a:srgbClr val="00B0F0"/>
                </a:solidFill>
              </a:rPr>
              <a:t>Algorithm</a:t>
            </a:r>
          </a:p>
        </p:txBody>
      </p:sp>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s</a:t>
            </a:r>
            <a:r>
              <a:rPr lang="en-CN" sz="3200" kern="0" dirty="0">
                <a:solidFill>
                  <a:srgbClr val="00B0F0"/>
                </a:solidFill>
              </a:rPr>
              <a:t>tep-by-step</a:t>
            </a:r>
          </a:p>
        </p:txBody>
      </p:sp>
    </p:spTree>
    <p:extLst>
      <p:ext uri="{BB962C8B-B14F-4D97-AF65-F5344CB8AC3E}">
        <p14:creationId xmlns:p14="http://schemas.microsoft.com/office/powerpoint/2010/main" val="4644611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sp>
        <p:nvSpPr>
          <p:cNvPr id="6" name="AutoShape 5">
            <a:extLst>
              <a:ext uri="{FF2B5EF4-FFF2-40B4-BE49-F238E27FC236}">
                <a16:creationId xmlns:a16="http://schemas.microsoft.com/office/drawing/2014/main" id="{90CA0D76-5D43-B548-ABC7-CCAEE0E3C564}"/>
              </a:ext>
            </a:extLst>
          </p:cNvPr>
          <p:cNvSpPr>
            <a:spLocks noChangeArrowheads="1"/>
          </p:cNvSpPr>
          <p:nvPr/>
        </p:nvSpPr>
        <p:spPr bwMode="auto">
          <a:xfrm>
            <a:off x="1219200" y="76200"/>
            <a:ext cx="1219200" cy="1905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779588"/>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otherwise, structural hazard should wait in instruction queue </a:t>
            </a:r>
          </a:p>
        </p:txBody>
      </p:sp>
      <p:sp>
        <p:nvSpPr>
          <p:cNvPr id="10" name="AutoShape 5">
            <a:extLst>
              <a:ext uri="{FF2B5EF4-FFF2-40B4-BE49-F238E27FC236}">
                <a16:creationId xmlns:a16="http://schemas.microsoft.com/office/drawing/2014/main" id="{FEA13856-F8DD-EB46-A4E1-F7879CA4F0B6}"/>
              </a:ext>
            </a:extLst>
          </p:cNvPr>
          <p:cNvSpPr>
            <a:spLocks noChangeArrowheads="1"/>
          </p:cNvSpPr>
          <p:nvPr/>
        </p:nvSpPr>
        <p:spPr bwMode="auto">
          <a:xfrm>
            <a:off x="1219200" y="76200"/>
            <a:ext cx="1219200" cy="1905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11" name="Picture 10">
            <a:extLst>
              <a:ext uri="{FF2B5EF4-FFF2-40B4-BE49-F238E27FC236}">
                <a16:creationId xmlns:a16="http://schemas.microsoft.com/office/drawing/2014/main" id="{047C310C-9BE5-E64D-87F9-B4344C3B8EA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4231171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sp>
        <p:nvSpPr>
          <p:cNvPr id="6" name="AutoShape 5">
            <a:extLst>
              <a:ext uri="{FF2B5EF4-FFF2-40B4-BE49-F238E27FC236}">
                <a16:creationId xmlns:a16="http://schemas.microsoft.com/office/drawing/2014/main" id="{90CA0D76-5D43-B548-ABC7-CCAEE0E3C564}"/>
              </a:ext>
            </a:extLst>
          </p:cNvPr>
          <p:cNvSpPr>
            <a:spLocks noChangeArrowheads="1"/>
          </p:cNvSpPr>
          <p:nvPr/>
        </p:nvSpPr>
        <p:spPr bwMode="auto">
          <a:xfrm>
            <a:off x="3309456" y="1676400"/>
            <a:ext cx="3929544" cy="457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495E8631-F371-EB4F-AA1B-E412EF0E9C12}"/>
              </a:ext>
            </a:extLst>
          </p:cNvPr>
          <p:cNvSpPr>
            <a:spLocks noChangeArrowheads="1"/>
          </p:cNvSpPr>
          <p:nvPr/>
        </p:nvSpPr>
        <p:spPr bwMode="auto">
          <a:xfrm>
            <a:off x="3309456" y="304800"/>
            <a:ext cx="3929544" cy="457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7BE422E-FAF3-384F-814A-37AE6F2A5105}"/>
              </a:ext>
            </a:extLst>
          </p:cNvPr>
          <p:cNvSpPr>
            <a:spLocks noChangeArrowheads="1"/>
          </p:cNvSpPr>
          <p:nvPr/>
        </p:nvSpPr>
        <p:spPr bwMode="auto">
          <a:xfrm>
            <a:off x="-76200" y="584994"/>
            <a:ext cx="392954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otherwise, structural hazard should wait in instruction queue </a:t>
            </a:r>
          </a:p>
        </p:txBody>
      </p:sp>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584994"/>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waits for some other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is also waited by 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10" name="Picture 9">
            <a:extLst>
              <a:ext uri="{FF2B5EF4-FFF2-40B4-BE49-F238E27FC236}">
                <a16:creationId xmlns:a16="http://schemas.microsoft.com/office/drawing/2014/main" id="{FB988E34-ACF4-B54B-9663-A49689CE205B}"/>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11136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sp>
        <p:nvSpPr>
          <p:cNvPr id="6" name="AutoShape 5">
            <a:extLst>
              <a:ext uri="{FF2B5EF4-FFF2-40B4-BE49-F238E27FC236}">
                <a16:creationId xmlns:a16="http://schemas.microsoft.com/office/drawing/2014/main" id="{90CA0D76-5D43-B548-ABC7-CCAEE0E3C564}"/>
              </a:ext>
            </a:extLst>
          </p:cNvPr>
          <p:cNvSpPr>
            <a:spLocks noChangeArrowheads="1"/>
          </p:cNvSpPr>
          <p:nvPr/>
        </p:nvSpPr>
        <p:spPr bwMode="auto">
          <a:xfrm>
            <a:off x="3309456" y="2057400"/>
            <a:ext cx="3929544"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495E8631-F371-EB4F-AA1B-E412EF0E9C12}"/>
              </a:ext>
            </a:extLst>
          </p:cNvPr>
          <p:cNvSpPr>
            <a:spLocks noChangeArrowheads="1"/>
          </p:cNvSpPr>
          <p:nvPr/>
        </p:nvSpPr>
        <p:spPr bwMode="auto">
          <a:xfrm>
            <a:off x="3309456" y="720000"/>
            <a:ext cx="3929544" cy="230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10" name="Rectangle 4">
            <a:extLst>
              <a:ext uri="{FF2B5EF4-FFF2-40B4-BE49-F238E27FC236}">
                <a16:creationId xmlns:a16="http://schemas.microsoft.com/office/drawing/2014/main" id="{433D9781-DF79-5E47-B629-C8CCE88013F2}"/>
              </a:ext>
            </a:extLst>
          </p:cNvPr>
          <p:cNvSpPr>
            <a:spLocks noChangeArrowheads="1"/>
          </p:cNvSpPr>
          <p:nvPr/>
        </p:nvSpPr>
        <p:spPr bwMode="auto">
          <a:xfrm>
            <a:off x="-76200" y="815071"/>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Qi != 0 indicates that </a:t>
            </a:r>
            <a:r>
              <a:rPr kumimoji="0" lang="en-US" altLang="zh-CN" sz="1000" b="1" i="0" u="none" strike="noStrike" kern="1200" cap="none" spc="0" normalizeH="0" baseline="0" noProof="0" dirty="0" err="1">
                <a:ln>
                  <a:noFill/>
                </a:ln>
                <a:solidFill>
                  <a:schemeClr val="bg1"/>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waits for some other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which is also waited by r</a:t>
            </a: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813594"/>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value is available,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 the </a:t>
            </a:r>
            <a:r>
              <a:rPr lang="en-US" altLang="zh-CN" sz="2000" b="1" dirty="0">
                <a:solidFill>
                  <a:srgbClr val="00B0F0"/>
                </a:solidFill>
              </a:rPr>
              <a:t>value from </a:t>
            </a:r>
            <a:r>
              <a:rPr lang="en-US" altLang="zh-CN" sz="2000" b="1" dirty="0" err="1">
                <a:solidFill>
                  <a:srgbClr val="00B0F0"/>
                </a:solidFill>
              </a:rPr>
              <a:t>rs</a:t>
            </a:r>
            <a:r>
              <a:rPr lang="en-US" altLang="zh-CN" sz="2000" b="1" dirty="0">
                <a:solidFill>
                  <a:srgbClr val="00B0F0"/>
                </a:solidFill>
              </a:rPr>
              <a:t> and set </a:t>
            </a:r>
            <a:r>
              <a:rPr lang="en-US" altLang="zh-CN" sz="2000" b="1" dirty="0" err="1">
                <a:solidFill>
                  <a:srgbClr val="00B0F0"/>
                </a:solidFill>
              </a:rPr>
              <a:t>r.Qj</a:t>
            </a:r>
            <a:r>
              <a:rPr lang="en-US" altLang="zh-CN" sz="2000" b="1" dirty="0">
                <a:solidFill>
                  <a:srgbClr val="00B0F0"/>
                </a:solidFill>
              </a:rPr>
              <a:t> to 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064A3F7F-A4AF-3F42-854B-1E4B9002C7FC}"/>
              </a:ext>
            </a:extLst>
          </p:cNvPr>
          <p:cNvSpPr>
            <a:spLocks noChangeArrowheads="1"/>
          </p:cNvSpPr>
          <p:nvPr/>
        </p:nvSpPr>
        <p:spPr bwMode="auto">
          <a:xfrm>
            <a:off x="-76200" y="813600"/>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value is available,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 the </a:t>
            </a:r>
            <a:r>
              <a:rPr lang="en-US" altLang="zh-CN" sz="2000" b="1" dirty="0">
                <a:solidFill>
                  <a:srgbClr val="00B0F0"/>
                </a:solidFill>
              </a:rPr>
              <a:t>value from </a:t>
            </a:r>
            <a:r>
              <a:rPr lang="en-US" altLang="zh-CN" sz="2000" b="1" dirty="0" err="1">
                <a:solidFill>
                  <a:srgbClr val="00B0F0"/>
                </a:solidFill>
              </a:rPr>
              <a:t>rs</a:t>
            </a:r>
            <a:r>
              <a:rPr lang="en-US" altLang="zh-CN" sz="2000" b="1" dirty="0">
                <a:solidFill>
                  <a:srgbClr val="00B0F0"/>
                </a:solidFill>
              </a:rPr>
              <a:t> and set </a:t>
            </a:r>
            <a:r>
              <a:rPr lang="en-US" altLang="zh-CN" sz="2000" b="1" dirty="0" err="1">
                <a:solidFill>
                  <a:srgbClr val="00B0F0"/>
                </a:solidFill>
              </a:rPr>
              <a:t>r.Qj</a:t>
            </a:r>
            <a:r>
              <a:rPr lang="en-US" altLang="zh-CN" sz="2000" b="1" dirty="0">
                <a:solidFill>
                  <a:srgbClr val="00B0F0"/>
                </a:solidFill>
              </a:rPr>
              <a:t> to 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950815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sp>
        <p:nvSpPr>
          <p:cNvPr id="6" name="AutoShape 5">
            <a:extLst>
              <a:ext uri="{FF2B5EF4-FFF2-40B4-BE49-F238E27FC236}">
                <a16:creationId xmlns:a16="http://schemas.microsoft.com/office/drawing/2014/main" id="{90CA0D76-5D43-B548-ABC7-CCAEE0E3C564}"/>
              </a:ext>
            </a:extLst>
          </p:cNvPr>
          <p:cNvSpPr>
            <a:spLocks noChangeArrowheads="1"/>
          </p:cNvSpPr>
          <p:nvPr/>
        </p:nvSpPr>
        <p:spPr bwMode="auto">
          <a:xfrm>
            <a:off x="3309456" y="2268000"/>
            <a:ext cx="1440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495E8631-F371-EB4F-AA1B-E412EF0E9C12}"/>
              </a:ext>
            </a:extLst>
          </p:cNvPr>
          <p:cNvSpPr>
            <a:spLocks noChangeArrowheads="1"/>
          </p:cNvSpPr>
          <p:nvPr/>
        </p:nvSpPr>
        <p:spPr bwMode="auto">
          <a:xfrm>
            <a:off x="3309456" y="914400"/>
            <a:ext cx="3929544" cy="553702"/>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11" name="Rectangle 4">
            <a:extLst>
              <a:ext uri="{FF2B5EF4-FFF2-40B4-BE49-F238E27FC236}">
                <a16:creationId xmlns:a16="http://schemas.microsoft.com/office/drawing/2014/main" id="{1296160C-8CDB-3C4E-ACC8-073DFB0EB5BC}"/>
              </a:ext>
            </a:extLst>
          </p:cNvPr>
          <p:cNvSpPr>
            <a:spLocks noChangeArrowheads="1"/>
          </p:cNvSpPr>
          <p:nvPr/>
        </p:nvSpPr>
        <p:spPr bwMode="auto">
          <a:xfrm>
            <a:off x="-76200" y="23129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Qi = 0 indicates that </a:t>
            </a:r>
            <a:r>
              <a:rPr kumimoji="0" lang="en-US" altLang="zh-CN" sz="1000" b="1" i="0" u="none" strike="noStrike" kern="1200" cap="none" spc="0" normalizeH="0" baseline="0" noProof="0" dirty="0" err="1">
                <a:ln>
                  <a:noFill/>
                </a:ln>
                <a:solidFill>
                  <a:schemeClr val="bg1"/>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value is available,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get the </a:t>
            </a:r>
            <a:r>
              <a:rPr lang="en-US" altLang="zh-CN" sz="1000" b="1" dirty="0">
                <a:solidFill>
                  <a:schemeClr val="bg1"/>
                </a:solidFill>
              </a:rPr>
              <a:t>value from </a:t>
            </a:r>
            <a:r>
              <a:rPr lang="en-US" altLang="zh-CN" sz="1000" b="1" dirty="0" err="1">
                <a:solidFill>
                  <a:schemeClr val="bg1"/>
                </a:solidFill>
              </a:rPr>
              <a:t>rs</a:t>
            </a:r>
            <a:r>
              <a:rPr lang="en-US" altLang="zh-CN" sz="1000" b="1" dirty="0">
                <a:solidFill>
                  <a:schemeClr val="bg1"/>
                </a:solidFill>
              </a:rPr>
              <a:t> and set </a:t>
            </a:r>
            <a:r>
              <a:rPr lang="en-US" altLang="zh-CN" sz="1000" b="1" dirty="0" err="1">
                <a:solidFill>
                  <a:schemeClr val="bg1"/>
                </a:solidFill>
              </a:rPr>
              <a:t>r.Qj</a:t>
            </a:r>
            <a:r>
              <a:rPr lang="en-US" altLang="zh-CN" sz="1000" b="1" dirty="0">
                <a:solidFill>
                  <a:schemeClr val="bg1"/>
                </a:solidFill>
              </a:rPr>
              <a:t> to 0</a:t>
            </a:r>
            <a:endParaRPr kumimoji="0" lang="en-US" altLang="zh-CN" sz="1000" b="1" i="0" u="none" strike="noStrike" kern="1200" cap="none" spc="0" normalizeH="0" baseline="0" noProof="0" dirty="0">
              <a:ln>
                <a:noFill/>
              </a:ln>
              <a:solidFill>
                <a:schemeClr val="bg1"/>
              </a:solidFill>
              <a:effectLst/>
              <a:uLnTx/>
              <a:uFillTx/>
            </a:endParaRPr>
          </a:p>
        </p:txBody>
      </p:sp>
      <p:sp>
        <p:nvSpPr>
          <p:cNvPr id="13" name="Rectangle 4">
            <a:extLst>
              <a:ext uri="{FF2B5EF4-FFF2-40B4-BE49-F238E27FC236}">
                <a16:creationId xmlns:a16="http://schemas.microsoft.com/office/drawing/2014/main" id="{34A4774A-6A92-B24C-B1C5-D454A0D6B21C}"/>
              </a:ext>
            </a:extLst>
          </p:cNvPr>
          <p:cNvSpPr>
            <a:spLocks noChangeArrowheads="1"/>
          </p:cNvSpPr>
          <p:nvPr/>
        </p:nvSpPr>
        <p:spPr bwMode="auto">
          <a:xfrm>
            <a:off x="-76200" y="1304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dirty="0">
              <a:ln>
                <a:noFill/>
              </a:ln>
              <a:solidFill>
                <a:schemeClr val="bg1"/>
              </a:solidFill>
              <a:effectLst/>
              <a:uLnTx/>
              <a:uFillTx/>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dirty="0">
              <a:ln>
                <a:noFill/>
              </a:ln>
              <a:solidFill>
                <a:schemeClr val="bg1"/>
              </a:solidFill>
              <a:effectLst/>
              <a:uLnTx/>
              <a:uFillTx/>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rPr>
              <a:t>Qi = 0 indicates that </a:t>
            </a:r>
            <a:r>
              <a:rPr kumimoji="0" lang="en-US" altLang="zh-CN" sz="1000" b="1" i="0" u="none" strike="noStrike" kern="1200" cap="none" spc="0" normalizeH="0" baseline="0" noProof="0" dirty="0" err="1">
                <a:ln>
                  <a:noFill/>
                </a:ln>
                <a:solidFill>
                  <a:schemeClr val="bg1"/>
                </a:solidFill>
                <a:effectLst/>
                <a:uLnTx/>
                <a:uFillTx/>
              </a:rPr>
              <a:t>rs</a:t>
            </a:r>
            <a:r>
              <a:rPr kumimoji="0" lang="en-US" altLang="zh-CN" sz="1000" b="1" i="0" u="none" strike="noStrike" kern="1200" cap="none" spc="0" normalizeH="0" baseline="0" noProof="0" dirty="0">
                <a:ln>
                  <a:noFill/>
                </a:ln>
                <a:solidFill>
                  <a:schemeClr val="bg1"/>
                </a:solidFill>
                <a:effectLst/>
                <a:uLnTx/>
                <a:uFillTx/>
              </a:rPr>
              <a:t> value is available,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rPr>
              <a:t>get the </a:t>
            </a:r>
            <a:r>
              <a:rPr lang="en-US" altLang="zh-CN" sz="1000" b="1" dirty="0">
                <a:solidFill>
                  <a:schemeClr val="bg1"/>
                </a:solidFill>
              </a:rPr>
              <a:t>value from </a:t>
            </a:r>
            <a:r>
              <a:rPr lang="en-US" altLang="zh-CN" sz="1000" b="1" dirty="0" err="1">
                <a:solidFill>
                  <a:schemeClr val="bg1"/>
                </a:solidFill>
              </a:rPr>
              <a:t>rs</a:t>
            </a:r>
            <a:r>
              <a:rPr lang="en-US" altLang="zh-CN" sz="1000" b="1" dirty="0">
                <a:solidFill>
                  <a:schemeClr val="bg1"/>
                </a:solidFill>
              </a:rPr>
              <a:t> and set </a:t>
            </a:r>
            <a:r>
              <a:rPr lang="en-US" altLang="zh-CN" sz="1000" b="1" dirty="0" err="1">
                <a:solidFill>
                  <a:schemeClr val="bg1"/>
                </a:solidFill>
              </a:rPr>
              <a:t>r.Qj</a:t>
            </a:r>
            <a:r>
              <a:rPr lang="en-US" altLang="zh-CN" sz="1000" b="1" dirty="0">
                <a:solidFill>
                  <a:schemeClr val="bg1"/>
                </a:solidFill>
              </a:rPr>
              <a:t> to 0</a:t>
            </a:r>
            <a:endParaRPr kumimoji="0" lang="en-US" altLang="zh-CN" sz="1000" b="1" i="0" u="none" strike="noStrike" kern="1200" cap="none" spc="0" normalizeH="0" baseline="0" noProof="0" dirty="0">
              <a:ln>
                <a:noFill/>
              </a:ln>
              <a:solidFill>
                <a:schemeClr val="bg1"/>
              </a:solidFill>
              <a:effectLst/>
              <a:uLnTx/>
              <a:uFillTx/>
            </a:endParaRPr>
          </a:p>
        </p:txBody>
      </p:sp>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304387"/>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76200" y="2312432"/>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hold </a:t>
            </a:r>
            <a:r>
              <a:rPr lang="en-US" altLang="zh-CN" sz="2000" b="1" dirty="0" err="1">
                <a:solidFill>
                  <a:srgbClr val="00B0F0"/>
                </a:solidFill>
              </a:rPr>
              <a:t>imm</a:t>
            </a:r>
            <a:r>
              <a:rPr lang="en-US" altLang="zh-CN" sz="2000" b="1" dirty="0">
                <a:solidFill>
                  <a:srgbClr val="00B0F0"/>
                </a:solidFill>
              </a:rPr>
              <a:t> for computing effective address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 name="AutoShape 5">
            <a:extLst>
              <a:ext uri="{FF2B5EF4-FFF2-40B4-BE49-F238E27FC236}">
                <a16:creationId xmlns:a16="http://schemas.microsoft.com/office/drawing/2014/main" id="{B283504F-8657-CA40-90F0-AAC2A02821D4}"/>
              </a:ext>
            </a:extLst>
          </p:cNvPr>
          <p:cNvSpPr>
            <a:spLocks noChangeArrowheads="1"/>
          </p:cNvSpPr>
          <p:nvPr/>
        </p:nvSpPr>
        <p:spPr bwMode="auto">
          <a:xfrm>
            <a:off x="3309456" y="2772489"/>
            <a:ext cx="3929544" cy="553702"/>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5716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071987267"/>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7976278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4732197" y="2268000"/>
            <a:ext cx="1692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AE1DECF5-FFE3-5C45-A15A-4B27BEF96CDD}"/>
              </a:ext>
            </a:extLst>
          </p:cNvPr>
          <p:cNvSpPr>
            <a:spLocks noChangeArrowheads="1"/>
          </p:cNvSpPr>
          <p:nvPr/>
        </p:nvSpPr>
        <p:spPr bwMode="auto">
          <a:xfrm>
            <a:off x="3309456" y="1447800"/>
            <a:ext cx="1692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76200" y="1675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occupied by issued instruction</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48631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09454" y="2514600"/>
            <a:ext cx="2412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AE1DECF5-FFE3-5C45-A15A-4B27BEF96CDD}"/>
              </a:ext>
            </a:extLst>
          </p:cNvPr>
          <p:cNvSpPr>
            <a:spLocks noChangeArrowheads="1"/>
          </p:cNvSpPr>
          <p:nvPr/>
        </p:nvSpPr>
        <p:spPr bwMode="auto">
          <a:xfrm>
            <a:off x="5013598" y="1447800"/>
            <a:ext cx="2268000" cy="230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76200" y="1675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4095165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1219200" y="3352800"/>
            <a:ext cx="5105400" cy="457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75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7620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FP: compute upon both operands are available</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73526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1219200" y="3795000"/>
            <a:ext cx="5105400" cy="43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75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7620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load/store: compute effective address</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049014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1219200" y="4222800"/>
            <a:ext cx="5105400" cy="25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75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7620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B8006B85-8C92-ED4F-9554-E194CB022C5B}"/>
              </a:ext>
            </a:extLst>
          </p:cNvPr>
          <p:cNvSpPr>
            <a:spLocks noChangeArrowheads="1"/>
          </p:cNvSpPr>
          <p:nvPr/>
        </p:nvSpPr>
        <p:spPr bwMode="auto">
          <a:xfrm>
            <a:off x="1219200" y="4222799"/>
            <a:ext cx="5105400" cy="25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5D482E32-8A96-2941-8459-0BE643185782}"/>
              </a:ext>
            </a:extLst>
          </p:cNvPr>
          <p:cNvSpPr>
            <a:spLocks noChangeArrowheads="1"/>
          </p:cNvSpPr>
          <p:nvPr/>
        </p:nvSpPr>
        <p:spPr bwMode="auto">
          <a:xfrm>
            <a:off x="-76200" y="2846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85052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09454" y="4495799"/>
            <a:ext cx="4477246" cy="3809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75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4495800" y="3989388"/>
            <a:ext cx="332855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35524E85-51FC-8644-B926-4F5E9D4B7D76}"/>
              </a:ext>
            </a:extLst>
          </p:cNvPr>
          <p:cNvSpPr>
            <a:spLocks noChangeArrowheads="1"/>
          </p:cNvSpPr>
          <p:nvPr/>
        </p:nvSpPr>
        <p:spPr bwMode="auto">
          <a:xfrm>
            <a:off x="1219200" y="4496400"/>
            <a:ext cx="1952154" cy="377999"/>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4">
            <a:extLst>
              <a:ext uri="{FF2B5EF4-FFF2-40B4-BE49-F238E27FC236}">
                <a16:creationId xmlns:a16="http://schemas.microsoft.com/office/drawing/2014/main" id="{5FE91BB9-EE7E-264F-8C1B-E6915DE97EBF}"/>
              </a:ext>
            </a:extLst>
          </p:cNvPr>
          <p:cNvSpPr>
            <a:spLocks noChangeArrowheads="1"/>
          </p:cNvSpPr>
          <p:nvPr/>
        </p:nvSpPr>
        <p:spPr bwMode="auto">
          <a:xfrm>
            <a:off x="-76200" y="4724400"/>
            <a:ext cx="3429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9B1B3A74-D8F1-2646-82F8-46BFA67C0EC5}"/>
              </a:ext>
            </a:extLst>
          </p:cNvPr>
          <p:cNvSpPr>
            <a:spLocks noChangeArrowheads="1"/>
          </p:cNvSpPr>
          <p:nvPr/>
        </p:nvSpPr>
        <p:spPr bwMode="auto">
          <a:xfrm>
            <a:off x="-76200"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result</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6BA2B9E9-7434-2D4E-A07B-9FADD9683A10}"/>
              </a:ext>
            </a:extLst>
          </p:cNvPr>
          <p:cNvSpPr>
            <a:spLocks noChangeArrowheads="1"/>
          </p:cNvSpPr>
          <p:nvPr/>
        </p:nvSpPr>
        <p:spPr bwMode="auto">
          <a:xfrm>
            <a:off x="529200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write result to </a:t>
            </a:r>
            <a:r>
              <a:rPr lang="en-US" altLang="zh-CN" sz="2000" b="1" dirty="0" err="1">
                <a:solidFill>
                  <a:srgbClr val="00B0F0"/>
                </a:solidFill>
              </a:rPr>
              <a:t>rd</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00390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09454" y="4874398"/>
            <a:ext cx="4477246" cy="108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75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3938154"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35524E85-51FC-8644-B926-4F5E9D4B7D76}"/>
              </a:ext>
            </a:extLst>
          </p:cNvPr>
          <p:cNvSpPr>
            <a:spLocks noChangeArrowheads="1"/>
          </p:cNvSpPr>
          <p:nvPr/>
        </p:nvSpPr>
        <p:spPr bwMode="auto">
          <a:xfrm>
            <a:off x="1219200" y="4496400"/>
            <a:ext cx="1952154" cy="377999"/>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4">
            <a:extLst>
              <a:ext uri="{FF2B5EF4-FFF2-40B4-BE49-F238E27FC236}">
                <a16:creationId xmlns:a16="http://schemas.microsoft.com/office/drawing/2014/main" id="{5FE91BB9-EE7E-264F-8C1B-E6915DE97EBF}"/>
              </a:ext>
            </a:extLst>
          </p:cNvPr>
          <p:cNvSpPr>
            <a:spLocks noChangeArrowheads="1"/>
          </p:cNvSpPr>
          <p:nvPr/>
        </p:nvSpPr>
        <p:spPr bwMode="auto">
          <a:xfrm>
            <a:off x="-76200" y="4724400"/>
            <a:ext cx="3429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9B1B3A74-D8F1-2646-82F8-46BFA67C0EC5}"/>
              </a:ext>
            </a:extLst>
          </p:cNvPr>
          <p:cNvSpPr>
            <a:spLocks noChangeArrowheads="1"/>
          </p:cNvSpPr>
          <p:nvPr/>
        </p:nvSpPr>
        <p:spPr bwMode="auto">
          <a:xfrm>
            <a:off x="-76200"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result</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346569B4-F258-E94C-BE09-ABE744BB61E5}"/>
              </a:ext>
            </a:extLst>
          </p:cNvPr>
          <p:cNvSpPr>
            <a:spLocks noChangeArrowheads="1"/>
          </p:cNvSpPr>
          <p:nvPr/>
        </p:nvSpPr>
        <p:spPr bwMode="auto">
          <a:xfrm>
            <a:off x="5292000" y="3991789"/>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write result to </a:t>
            </a:r>
            <a:r>
              <a:rPr lang="en-US" altLang="zh-CN" sz="1000" b="1" dirty="0" err="1">
                <a:solidFill>
                  <a:schemeClr val="bg1"/>
                </a:solidFill>
              </a:rPr>
              <a:t>rd</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6BA2B9E9-7434-2D4E-A07B-9FADD9683A10}"/>
              </a:ext>
            </a:extLst>
          </p:cNvPr>
          <p:cNvSpPr>
            <a:spLocks noChangeArrowheads="1"/>
          </p:cNvSpPr>
          <p:nvPr/>
        </p:nvSpPr>
        <p:spPr bwMode="auto">
          <a:xfrm>
            <a:off x="2988000" y="4208254"/>
            <a:ext cx="48962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write result to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dependent source operands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061495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09454" y="5943600"/>
            <a:ext cx="4477246" cy="260558"/>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75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3938154"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35524E85-51FC-8644-B926-4F5E9D4B7D76}"/>
              </a:ext>
            </a:extLst>
          </p:cNvPr>
          <p:cNvSpPr>
            <a:spLocks noChangeArrowheads="1"/>
          </p:cNvSpPr>
          <p:nvPr/>
        </p:nvSpPr>
        <p:spPr bwMode="auto">
          <a:xfrm>
            <a:off x="1219200" y="4496400"/>
            <a:ext cx="1952154" cy="377999"/>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9B1B3A74-D8F1-2646-82F8-46BFA67C0EC5}"/>
              </a:ext>
            </a:extLst>
          </p:cNvPr>
          <p:cNvSpPr>
            <a:spLocks noChangeArrowheads="1"/>
          </p:cNvSpPr>
          <p:nvPr/>
        </p:nvSpPr>
        <p:spPr bwMode="auto">
          <a:xfrm>
            <a:off x="-76200"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result</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Rectangle 4">
            <a:extLst>
              <a:ext uri="{FF2B5EF4-FFF2-40B4-BE49-F238E27FC236}">
                <a16:creationId xmlns:a16="http://schemas.microsoft.com/office/drawing/2014/main" id="{431044DF-D68A-E644-8E3E-89B9ACF8002E}"/>
              </a:ext>
            </a:extLst>
          </p:cNvPr>
          <p:cNvSpPr>
            <a:spLocks noChangeArrowheads="1"/>
          </p:cNvSpPr>
          <p:nvPr/>
        </p:nvSpPr>
        <p:spPr bwMode="auto">
          <a:xfrm>
            <a:off x="4371544" y="5181600"/>
            <a:ext cx="1343456"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write result to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dependent source operands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rgbClr val="00B0F0"/>
                </a:solidFill>
              </a:rPr>
              <a:t> </a:t>
            </a:r>
            <a:endParaRPr kumimoji="0" lang="en-US" altLang="zh-CN" sz="200" b="1" i="0" u="none" strike="noStrike" kern="1200" cap="none" spc="0" normalizeH="0" baseline="0" noProof="0" dirty="0">
              <a:ln>
                <a:noFill/>
              </a:ln>
              <a:solidFill>
                <a:srgbClr val="00B0F0"/>
              </a:solidFill>
              <a:effectLst/>
              <a:uLnTx/>
              <a:uFillTx/>
            </a:endParaRPr>
          </a:p>
        </p:txBody>
      </p:sp>
      <p:sp>
        <p:nvSpPr>
          <p:cNvPr id="17" name="Rectangle 4">
            <a:extLst>
              <a:ext uri="{FF2B5EF4-FFF2-40B4-BE49-F238E27FC236}">
                <a16:creationId xmlns:a16="http://schemas.microsoft.com/office/drawing/2014/main" id="{6BA2B9E9-7434-2D4E-A07B-9FADD9683A10}"/>
              </a:ext>
            </a:extLst>
          </p:cNvPr>
          <p:cNvSpPr>
            <a:spLocks noChangeArrowheads="1"/>
          </p:cNvSpPr>
          <p:nvPr/>
        </p:nvSpPr>
        <p:spPr bwMode="auto">
          <a:xfrm>
            <a:off x="2209800" y="5410200"/>
            <a:ext cx="56744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release station/buffer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72929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7620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76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09454" y="6373812"/>
            <a:ext cx="4477246" cy="39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75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3938154"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35524E85-51FC-8644-B926-4F5E9D4B7D76}"/>
              </a:ext>
            </a:extLst>
          </p:cNvPr>
          <p:cNvSpPr>
            <a:spLocks noChangeArrowheads="1"/>
          </p:cNvSpPr>
          <p:nvPr/>
        </p:nvSpPr>
        <p:spPr bwMode="auto">
          <a:xfrm>
            <a:off x="1219200" y="6373813"/>
            <a:ext cx="1952154" cy="396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Rectangle 4">
            <a:extLst>
              <a:ext uri="{FF2B5EF4-FFF2-40B4-BE49-F238E27FC236}">
                <a16:creationId xmlns:a16="http://schemas.microsoft.com/office/drawing/2014/main" id="{431044DF-D68A-E644-8E3E-89B9ACF8002E}"/>
              </a:ext>
            </a:extLst>
          </p:cNvPr>
          <p:cNvSpPr>
            <a:spLocks noChangeArrowheads="1"/>
          </p:cNvSpPr>
          <p:nvPr/>
        </p:nvSpPr>
        <p:spPr bwMode="auto">
          <a:xfrm>
            <a:off x="4371544" y="5181600"/>
            <a:ext cx="1343456"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write result to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dependent source operands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rgbClr val="00B0F0"/>
                </a:solidFill>
              </a:rPr>
              <a:t> </a:t>
            </a:r>
            <a:endParaRPr kumimoji="0" lang="en-US" altLang="zh-CN" sz="200" b="1" i="0" u="none" strike="noStrike" kern="1200" cap="none" spc="0" normalizeH="0" baseline="0" noProof="0" dirty="0">
              <a:ln>
                <a:noFill/>
              </a:ln>
              <a:solidFill>
                <a:srgbClr val="00B0F0"/>
              </a:solidFill>
              <a:effectLst/>
              <a:uLnTx/>
              <a:uFillTx/>
            </a:endParaRPr>
          </a:p>
        </p:txBody>
      </p:sp>
      <p:sp>
        <p:nvSpPr>
          <p:cNvPr id="17" name="Rectangle 4">
            <a:extLst>
              <a:ext uri="{FF2B5EF4-FFF2-40B4-BE49-F238E27FC236}">
                <a16:creationId xmlns:a16="http://schemas.microsoft.com/office/drawing/2014/main" id="{6BA2B9E9-7434-2D4E-A07B-9FADD9683A10}"/>
              </a:ext>
            </a:extLst>
          </p:cNvPr>
          <p:cNvSpPr>
            <a:spLocks noChangeArrowheads="1"/>
          </p:cNvSpPr>
          <p:nvPr/>
        </p:nvSpPr>
        <p:spPr bwMode="auto">
          <a:xfrm>
            <a:off x="2209800" y="5716800"/>
            <a:ext cx="56744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release station/buffer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 </a:t>
            </a:r>
            <a:endParaRPr kumimoji="0" lang="en-US" altLang="zh-CN" sz="200" b="1" i="0" u="none" strike="noStrike" kern="1200" cap="none" spc="0" normalizeH="0" baseline="0" noProof="0" dirty="0">
              <a:ln>
                <a:noFill/>
              </a:ln>
              <a:solidFill>
                <a:schemeClr val="bg1"/>
              </a:solidFill>
              <a:effectLst/>
              <a:uLnTx/>
              <a:uFillTx/>
            </a:endParaRPr>
          </a:p>
        </p:txBody>
      </p:sp>
      <p:sp>
        <p:nvSpPr>
          <p:cNvPr id="19" name="Rectangle 4">
            <a:extLst>
              <a:ext uri="{FF2B5EF4-FFF2-40B4-BE49-F238E27FC236}">
                <a16:creationId xmlns:a16="http://schemas.microsoft.com/office/drawing/2014/main" id="{F560A54E-1510-2C4C-B529-BB93B838C992}"/>
              </a:ext>
            </a:extLst>
          </p:cNvPr>
          <p:cNvSpPr>
            <a:spLocks noChangeArrowheads="1"/>
          </p:cNvSpPr>
          <p:nvPr/>
        </p:nvSpPr>
        <p:spPr bwMode="auto">
          <a:xfrm>
            <a:off x="-76200" y="5715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chemeClr val="bg1"/>
                </a:solidFill>
              </a:rPr>
              <a:t>result</a:t>
            </a:r>
            <a:r>
              <a:rPr lang="zh-CN" altLang="en-US" sz="2000" b="1" dirty="0">
                <a:solidFill>
                  <a:schemeClr val="bg1"/>
                </a:solidFill>
              </a:rPr>
              <a:t> </a:t>
            </a:r>
            <a:r>
              <a:rPr lang="en-US" altLang="zh-CN" sz="2000" b="1" dirty="0">
                <a:solidFill>
                  <a:schemeClr val="bg1"/>
                </a:solidFill>
              </a:rPr>
              <a:t>available </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9B1B3A74-D8F1-2646-82F8-46BFA67C0EC5}"/>
              </a:ext>
            </a:extLst>
          </p:cNvPr>
          <p:cNvSpPr>
            <a:spLocks noChangeArrowheads="1"/>
          </p:cNvSpPr>
          <p:nvPr/>
        </p:nvSpPr>
        <p:spPr bwMode="auto">
          <a:xfrm>
            <a:off x="-76200" y="5715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data</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0" name="Rectangle 4">
            <a:extLst>
              <a:ext uri="{FF2B5EF4-FFF2-40B4-BE49-F238E27FC236}">
                <a16:creationId xmlns:a16="http://schemas.microsoft.com/office/drawing/2014/main" id="{1EE63351-D146-1D41-BD7D-638FC95F1846}"/>
              </a:ext>
            </a:extLst>
          </p:cNvPr>
          <p:cNvSpPr>
            <a:spLocks noChangeArrowheads="1"/>
          </p:cNvSpPr>
          <p:nvPr/>
        </p:nvSpPr>
        <p:spPr bwMode="auto">
          <a:xfrm>
            <a:off x="3171354" y="5715000"/>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store: write data to memory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release station/buffer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44873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Tree>
    <p:extLst>
      <p:ext uri="{BB962C8B-B14F-4D97-AF65-F5344CB8AC3E}">
        <p14:creationId xmlns:p14="http://schemas.microsoft.com/office/powerpoint/2010/main" val="40576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4165541260"/>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8106775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1DCB-5243-4940-AABF-BB7381276A7B}"/>
              </a:ext>
            </a:extLst>
          </p:cNvPr>
          <p:cNvSpPr>
            <a:spLocks noGrp="1"/>
          </p:cNvSpPr>
          <p:nvPr>
            <p:ph type="title"/>
          </p:nvPr>
        </p:nvSpPr>
        <p:spPr/>
        <p:txBody>
          <a:bodyPr/>
          <a:lstStyle/>
          <a:p>
            <a:r>
              <a:rPr lang="en-CN" dirty="0"/>
              <a:t>Tomasulo &amp; Loop Unrolling</a:t>
            </a:r>
          </a:p>
        </p:txBody>
      </p:sp>
      <p:sp>
        <p:nvSpPr>
          <p:cNvPr id="5" name="Content Placeholder 2">
            <a:extLst>
              <a:ext uri="{FF2B5EF4-FFF2-40B4-BE49-F238E27FC236}">
                <a16:creationId xmlns:a16="http://schemas.microsoft.com/office/drawing/2014/main" id="{73AA102E-4717-774B-B3A0-75EDEEC1EA8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6" name="Content Placeholder 2">
            <a:extLst>
              <a:ext uri="{FF2B5EF4-FFF2-40B4-BE49-F238E27FC236}">
                <a16:creationId xmlns:a16="http://schemas.microsoft.com/office/drawing/2014/main" id="{F5C75724-90C1-B143-981C-020104D4E037}"/>
              </a:ext>
            </a:extLst>
          </p:cNvPr>
          <p:cNvSpPr txBox="1">
            <a:spLocks/>
          </p:cNvSpPr>
          <p:nvPr/>
        </p:nvSpPr>
        <p:spPr bwMode="auto">
          <a:xfrm>
            <a:off x="23622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fmul.d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endParaRPr lang="en-US" altLang="zh-CN" kern="0" dirty="0"/>
          </a:p>
          <a:p>
            <a:pPr eaLnBrk="1" hangingPunct="1">
              <a:buFontTx/>
              <a:buNone/>
              <a:defRPr/>
            </a:pPr>
            <a:endParaRPr lang="en-US" altLang="zh-CN" kern="0" dirty="0"/>
          </a:p>
          <a:p>
            <a:pPr marL="0" indent="0">
              <a:buFontTx/>
              <a:buNone/>
            </a:pPr>
            <a:endParaRPr lang="en-CN" kern="0" dirty="0"/>
          </a:p>
        </p:txBody>
      </p:sp>
      <p:sp>
        <p:nvSpPr>
          <p:cNvPr id="7" name="Content Placeholder 2">
            <a:extLst>
              <a:ext uri="{FF2B5EF4-FFF2-40B4-BE49-F238E27FC236}">
                <a16:creationId xmlns:a16="http://schemas.microsoft.com/office/drawing/2014/main" id="{6DF5AAC8-FC0D-3C4E-B24D-A30FF4A9AA05}"/>
              </a:ext>
            </a:extLst>
          </p:cNvPr>
          <p:cNvSpPr txBox="1">
            <a:spLocks/>
          </p:cNvSpPr>
          <p:nvPr/>
        </p:nvSpPr>
        <p:spPr bwMode="auto">
          <a:xfrm>
            <a:off x="41148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a:t>
            </a:r>
          </a:p>
          <a:p>
            <a:pPr eaLnBrk="1" hangingPunct="1">
              <a:buFontTx/>
              <a:buNone/>
              <a:defRPr/>
            </a:pPr>
            <a:r>
              <a:rPr lang="en-US" altLang="zh-CN" kern="0" dirty="0"/>
              <a:t>f4, f0, f2</a:t>
            </a:r>
          </a:p>
          <a:p>
            <a:pPr eaLnBrk="1" hangingPunct="1">
              <a:buFontTx/>
              <a:buNone/>
              <a:defRPr/>
            </a:pPr>
            <a:r>
              <a:rPr lang="en-US" altLang="zh-CN" kern="0" dirty="0"/>
              <a:t>f4, 0(x1) </a:t>
            </a:r>
          </a:p>
          <a:p>
            <a:pPr eaLnBrk="1" hangingPunct="1">
              <a:buFontTx/>
              <a:buNone/>
              <a:defRPr/>
            </a:pPr>
            <a:r>
              <a:rPr lang="en-US" altLang="zh-CN" kern="0" dirty="0"/>
              <a:t>x1, x1, -8</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8290596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dirty="0"/>
              <a:t>Tomasulo &amp; Loop Unrolling</a:t>
            </a:r>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9" name="Picture 8">
            <a:extLst>
              <a:ext uri="{FF2B5EF4-FFF2-40B4-BE49-F238E27FC236}">
                <a16:creationId xmlns:a16="http://schemas.microsoft.com/office/drawing/2014/main" id="{D4F91C52-1545-A445-8069-8D08EEDA4BA1}"/>
              </a:ext>
            </a:extLst>
          </p:cNvPr>
          <p:cNvPicPr>
            <a:picLocks noChangeAspect="1"/>
          </p:cNvPicPr>
          <p:nvPr/>
        </p:nvPicPr>
        <p:blipFill>
          <a:blip r:embed="rId3"/>
          <a:stretch>
            <a:fillRect/>
          </a:stretch>
        </p:blipFill>
        <p:spPr>
          <a:xfrm>
            <a:off x="0" y="1600201"/>
            <a:ext cx="9144000" cy="2073238"/>
          </a:xfrm>
          <a:prstGeom prst="rect">
            <a:avLst/>
          </a:prstGeom>
        </p:spPr>
      </p:pic>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iterations &amp; no </a:t>
            </a:r>
            <a:r>
              <a:rPr lang="en-US" altLang="zh-CN" sz="3600" b="1" dirty="0">
                <a:solidFill>
                  <a:srgbClr val="00B0F0"/>
                </a:solidFill>
              </a:rPr>
              <a:t>complete </a:t>
            </a:r>
            <a:r>
              <a:rPr lang="en-US" altLang="zh-CN" sz="3600" b="1" dirty="0" err="1">
                <a:solidFill>
                  <a:srgbClr val="00B0F0"/>
                </a:solidFill>
              </a:rPr>
              <a:t>instr</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F88864BC-A54C-9D43-9494-B49CB0A246BF}"/>
              </a:ext>
            </a:extLst>
          </p:cNvPr>
          <p:cNvPicPr>
            <a:picLocks noChangeAspect="1"/>
          </p:cNvPicPr>
          <p:nvPr/>
        </p:nvPicPr>
        <p:blipFill>
          <a:blip r:embed="rId4"/>
          <a:stretch>
            <a:fillRect/>
          </a:stretch>
        </p:blipFill>
        <p:spPr>
          <a:xfrm>
            <a:off x="-5412" y="3673439"/>
            <a:ext cx="9144000" cy="2574961"/>
          </a:xfrm>
          <a:prstGeom prst="rect">
            <a:avLst/>
          </a:prstGeom>
        </p:spPr>
      </p:pic>
      <p:pic>
        <p:nvPicPr>
          <p:cNvPr id="3" name="Picture 2">
            <a:extLst>
              <a:ext uri="{FF2B5EF4-FFF2-40B4-BE49-F238E27FC236}">
                <a16:creationId xmlns:a16="http://schemas.microsoft.com/office/drawing/2014/main" id="{00958966-E801-5D40-AFB9-FB319BB03894}"/>
              </a:ext>
            </a:extLst>
          </p:cNvPr>
          <p:cNvPicPr>
            <a:picLocks noChangeAspect="1"/>
          </p:cNvPicPr>
          <p:nvPr/>
        </p:nvPicPr>
        <p:blipFill>
          <a:blip r:embed="rId5"/>
          <a:stretch>
            <a:fillRect/>
          </a:stretch>
        </p:blipFill>
        <p:spPr>
          <a:xfrm>
            <a:off x="-8263" y="6248400"/>
            <a:ext cx="9144000" cy="609600"/>
          </a:xfrm>
          <a:prstGeom prst="rect">
            <a:avLst/>
          </a:prstGeom>
        </p:spPr>
      </p:pic>
    </p:spTree>
    <p:extLst>
      <p:ext uri="{BB962C8B-B14F-4D97-AF65-F5344CB8AC3E}">
        <p14:creationId xmlns:p14="http://schemas.microsoft.com/office/powerpoint/2010/main" val="1367447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p>
        </p:txBody>
      </p:sp>
    </p:spTree>
    <p:extLst>
      <p:ext uri="{BB962C8B-B14F-4D97-AF65-F5344CB8AC3E}">
        <p14:creationId xmlns:p14="http://schemas.microsoft.com/office/powerpoint/2010/main" val="20884134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dirty="0"/>
              <a:t>Branch Prediction</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itchFamily="2" charset="2"/>
              </a:rPr>
              <a:t> 500 CC</a:t>
            </a:r>
            <a:endParaRPr lang="en-US" altLang="zh-CN" dirty="0"/>
          </a:p>
          <a:p>
            <a:pPr eaLnBrk="1" hangingPunct="1">
              <a:buFontTx/>
              <a:buNone/>
              <a:defRPr/>
            </a:pPr>
            <a:r>
              <a:rPr lang="en-US" altLang="zh-CN" dirty="0"/>
              <a:t>	99%: 500 + 20 x 1 = 520 CC</a:t>
            </a:r>
          </a:p>
          <a:p>
            <a:pPr eaLnBrk="1" hangingPunct="1">
              <a:buFontTx/>
              <a:buNone/>
              <a:defRPr/>
            </a:pPr>
            <a:r>
              <a:rPr lang="en-US" altLang="zh-CN" dirty="0"/>
              <a:t>	90%</a:t>
            </a:r>
          </a:p>
        </p:txBody>
      </p:sp>
    </p:spTree>
    <p:extLst>
      <p:ext uri="{BB962C8B-B14F-4D97-AF65-F5344CB8AC3E}">
        <p14:creationId xmlns:p14="http://schemas.microsoft.com/office/powerpoint/2010/main" val="28910492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dirty="0"/>
              <a:t>Branch Prediction</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itchFamily="2" charset="2"/>
              </a:rPr>
              <a:t> 500 CC</a:t>
            </a:r>
            <a:endParaRPr lang="en-US" altLang="zh-CN" dirty="0"/>
          </a:p>
          <a:p>
            <a:pPr eaLnBrk="1" hangingPunct="1">
              <a:buFontTx/>
              <a:buNone/>
              <a:defRPr/>
            </a:pPr>
            <a:r>
              <a:rPr lang="en-US" altLang="zh-CN" dirty="0"/>
              <a:t>	99%: 500 + 20 x 1 = 520 CC</a:t>
            </a:r>
          </a:p>
          <a:p>
            <a:pPr eaLnBrk="1" hangingPunct="1">
              <a:buFontTx/>
              <a:buNone/>
              <a:defRPr/>
            </a:pPr>
            <a:r>
              <a:rPr lang="en-US" altLang="zh-CN" dirty="0"/>
              <a:t>	90%: 500 + 20 x 10 = 700 CC</a:t>
            </a:r>
          </a:p>
        </p:txBody>
      </p:sp>
    </p:spTree>
    <p:extLst>
      <p:ext uri="{BB962C8B-B14F-4D97-AF65-F5344CB8AC3E}">
        <p14:creationId xmlns:p14="http://schemas.microsoft.com/office/powerpoint/2010/main" val="3458998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p>
          <a:p>
            <a:pPr eaLnBrk="1" hangingPunct="1">
              <a:buFontTx/>
              <a:buNone/>
              <a:defRPr/>
            </a:pPr>
            <a:r>
              <a:rPr lang="en-US" altLang="zh-CN" kern="0" dirty="0">
                <a:solidFill>
                  <a:srgbClr val="00B0F0"/>
                </a:solidFill>
              </a:rPr>
              <a:t>while resolving branch, </a:t>
            </a:r>
            <a:r>
              <a:rPr lang="en-US" altLang="zh-CN" kern="0" dirty="0" err="1">
                <a:solidFill>
                  <a:srgbClr val="00B0F0"/>
                </a:solidFill>
              </a:rPr>
              <a:t>fetch&amp;issue</a:t>
            </a:r>
            <a:r>
              <a:rPr lang="en-US" altLang="zh-CN" kern="0" dirty="0">
                <a:solidFill>
                  <a:srgbClr val="00B0F0"/>
                </a:solidFill>
              </a:rPr>
              <a:t> </a:t>
            </a:r>
            <a:r>
              <a:rPr lang="en-US" altLang="zh-CN" kern="0" dirty="0" err="1">
                <a:solidFill>
                  <a:srgbClr val="00B0F0"/>
                </a:solidFill>
              </a:rPr>
              <a:t>instr</a:t>
            </a:r>
            <a:endParaRPr lang="en-US" altLang="zh-CN" kern="0" dirty="0">
              <a:solidFill>
                <a:srgbClr val="00B0F0"/>
              </a:solidFill>
            </a:endParaRPr>
          </a:p>
          <a:p>
            <a:pPr eaLnBrk="1" hangingPunct="1">
              <a:buFontTx/>
              <a:buNone/>
              <a:defRPr/>
            </a:pPr>
            <a:r>
              <a:rPr lang="en-US" altLang="zh-CN" kern="0" dirty="0">
                <a:solidFill>
                  <a:srgbClr val="00B0F0"/>
                </a:solidFill>
              </a:rPr>
              <a:t>if correct prediction, continue execution</a:t>
            </a:r>
          </a:p>
          <a:p>
            <a:pPr eaLnBrk="1" hangingPunct="1">
              <a:buFontTx/>
              <a:buNone/>
              <a:defRPr/>
            </a:pPr>
            <a:r>
              <a:rPr lang="en-US" altLang="zh-CN" kern="0" dirty="0">
                <a:solidFill>
                  <a:srgbClr val="00B0F0"/>
                </a:solidFill>
              </a:rPr>
              <a:t>if misprediction, re-fetch instructions</a:t>
            </a:r>
          </a:p>
        </p:txBody>
      </p:sp>
    </p:spTree>
    <p:extLst>
      <p:ext uri="{BB962C8B-B14F-4D97-AF65-F5344CB8AC3E}">
        <p14:creationId xmlns:p14="http://schemas.microsoft.com/office/powerpoint/2010/main" val="3976077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endParaRPr lang="en-US" altLang="zh-CN" kern="0" dirty="0">
              <a:solidFill>
                <a:schemeClr val="bg1"/>
              </a:solidFill>
            </a:endParaRPr>
          </a:p>
          <a:p>
            <a:pPr eaLnBrk="1" hangingPunct="1">
              <a:buFontTx/>
              <a:buNone/>
              <a:defRPr/>
            </a:pPr>
            <a:r>
              <a:rPr lang="en-US" altLang="zh-CN" b="1" kern="0" dirty="0">
                <a:solidFill>
                  <a:srgbClr val="00B0F0"/>
                </a:solidFill>
              </a:rPr>
              <a:t>if correct prediction,</a:t>
            </a:r>
            <a:r>
              <a:rPr lang="en-US" altLang="zh-CN" sz="1600" b="1" kern="0" dirty="0">
                <a:solidFill>
                  <a:srgbClr val="00B0F0"/>
                </a:solidFill>
              </a:rPr>
              <a:t> </a:t>
            </a:r>
            <a:r>
              <a:rPr lang="en-US" altLang="zh-CN" b="1" kern="0" dirty="0">
                <a:solidFill>
                  <a:srgbClr val="00B0F0"/>
                </a:solidFill>
              </a:rPr>
              <a:t>continue execution</a:t>
            </a:r>
          </a:p>
        </p:txBody>
      </p:sp>
    </p:spTree>
    <p:extLst>
      <p:ext uri="{BB962C8B-B14F-4D97-AF65-F5344CB8AC3E}">
        <p14:creationId xmlns:p14="http://schemas.microsoft.com/office/powerpoint/2010/main" val="22675193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Tree>
    <p:extLst>
      <p:ext uri="{BB962C8B-B14F-4D97-AF65-F5344CB8AC3E}">
        <p14:creationId xmlns:p14="http://schemas.microsoft.com/office/powerpoint/2010/main" val="356260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speculate on branch outcome</a:t>
            </a:r>
          </a:p>
          <a:p>
            <a:pPr eaLnBrk="1" hangingPunct="1">
              <a:buFontTx/>
              <a:buNone/>
              <a:defRPr/>
            </a:pPr>
            <a:r>
              <a:rPr lang="en-US" altLang="zh-CN" kern="0" dirty="0">
                <a:solidFill>
                  <a:srgbClr val="00B0F0"/>
                </a:solidFill>
              </a:rPr>
              <a:t>execute program as if guesses are correct</a:t>
            </a:r>
          </a:p>
        </p:txBody>
      </p:sp>
    </p:spTree>
    <p:extLst>
      <p:ext uri="{BB962C8B-B14F-4D97-AF65-F5344CB8AC3E}">
        <p14:creationId xmlns:p14="http://schemas.microsoft.com/office/powerpoint/2010/main" val="338878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fetch, issue, and execute instructions as if    </a:t>
            </a:r>
          </a:p>
          <a:p>
            <a:pPr eaLnBrk="1" hangingPunct="1">
              <a:buFontTx/>
              <a:buNone/>
              <a:defRPr/>
            </a:pPr>
            <a:r>
              <a:rPr lang="en-US" altLang="zh-CN" kern="0" dirty="0">
                <a:solidFill>
                  <a:srgbClr val="00B0F0"/>
                </a:solidFill>
              </a:rPr>
              <a:t>branch predictions are always correct;</a:t>
            </a:r>
          </a:p>
          <a:p>
            <a:pPr eaLnBrk="1" hangingPunct="1">
              <a:buFontTx/>
              <a:buNone/>
              <a:defRPr/>
            </a:pPr>
            <a:r>
              <a:rPr lang="en-US" altLang="zh-CN" kern="0" dirty="0">
                <a:solidFill>
                  <a:srgbClr val="00B0F0"/>
                </a:solidFill>
              </a:rPr>
              <a:t>commit results till prediction is determined;  </a:t>
            </a:r>
          </a:p>
          <a:p>
            <a:pPr eaLnBrk="1" hangingPunct="1">
              <a:buFontTx/>
              <a:buNone/>
              <a:defRPr/>
            </a:pPr>
            <a:r>
              <a:rPr lang="en-US" altLang="zh-CN" kern="0" dirty="0">
                <a:solidFill>
                  <a:srgbClr val="00B0F0"/>
                </a:solidFill>
              </a:rPr>
              <a:t>undo effects by misprediction;</a:t>
            </a:r>
          </a:p>
        </p:txBody>
      </p:sp>
    </p:spTree>
    <p:extLst>
      <p:ext uri="{BB962C8B-B14F-4D97-AF65-F5344CB8AC3E}">
        <p14:creationId xmlns:p14="http://schemas.microsoft.com/office/powerpoint/2010/main" val="2872276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Dynamic?</a:t>
            </a:r>
          </a:p>
        </p:txBody>
      </p:sp>
    </p:spTree>
    <p:extLst>
      <p:ext uri="{BB962C8B-B14F-4D97-AF65-F5344CB8AC3E}">
        <p14:creationId xmlns:p14="http://schemas.microsoft.com/office/powerpoint/2010/main" val="362003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79745685"/>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727041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a:t>
            </a:r>
            <a:r>
              <a:rPr lang="en-CN" dirty="0"/>
              <a:t>additional set of hardware buffers to hold the results of instructions that have finished execution but have not committed</a:t>
            </a:r>
          </a:p>
        </p:txBody>
      </p:sp>
    </p:spTree>
    <p:extLst>
      <p:ext uri="{BB962C8B-B14F-4D97-AF65-F5344CB8AC3E}">
        <p14:creationId xmlns:p14="http://schemas.microsoft.com/office/powerpoint/2010/main" val="3627258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similar to stations/buffers in Tomasulo, act as a source of operands for instr;   results updated to registers/memory until instruction commits;</a:t>
            </a:r>
          </a:p>
          <a:p>
            <a:endParaRPr lang="en-CN" dirty="0">
              <a:solidFill>
                <a:srgbClr val="00B0F0"/>
              </a:solidFill>
            </a:endParaRPr>
          </a:p>
        </p:txBody>
      </p:sp>
      <p:sp>
        <p:nvSpPr>
          <p:cNvPr id="4" name="Content Placeholder 2">
            <a:extLst>
              <a:ext uri="{FF2B5EF4-FFF2-40B4-BE49-F238E27FC236}">
                <a16:creationId xmlns:a16="http://schemas.microsoft.com/office/drawing/2014/main" id="{9D254481-43B8-584C-8B11-0C499A9FA277}"/>
              </a:ext>
            </a:extLst>
          </p:cNvPr>
          <p:cNvSpPr txBox="1">
            <a:spLocks/>
          </p:cNvSpPr>
          <p:nvPr/>
        </p:nvSpPr>
        <p:spPr bwMode="auto">
          <a:xfrm>
            <a:off x="799200" y="4233600"/>
            <a:ext cx="49530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00B0F0"/>
                </a:solidFill>
              </a:rPr>
              <a:t>Reorder Buffer (ROB)</a:t>
            </a:r>
          </a:p>
        </p:txBody>
      </p:sp>
    </p:spTree>
    <p:extLst>
      <p:ext uri="{BB962C8B-B14F-4D97-AF65-F5344CB8AC3E}">
        <p14:creationId xmlns:p14="http://schemas.microsoft.com/office/powerpoint/2010/main" val="775850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Tree>
    <p:extLst>
      <p:ext uri="{BB962C8B-B14F-4D97-AF65-F5344CB8AC3E}">
        <p14:creationId xmlns:p14="http://schemas.microsoft.com/office/powerpoint/2010/main" val="34968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4788000" y="76200"/>
            <a:ext cx="1384200" cy="1371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3886200" y="1398588"/>
            <a:ext cx="526147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results from CDB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ROB instead of directly to registers</a:t>
            </a:r>
          </a:p>
          <a:p>
            <a:pPr marL="0" marR="0" lvl="0" indent="0" algn="r" defTabSz="914400" rtl="0" eaLnBrk="1" fontAlgn="base" latinLnBrk="0" hangingPunct="1">
              <a:lnSpc>
                <a:spcPct val="100000"/>
              </a:lnSpc>
              <a:spcBef>
                <a:spcPct val="0"/>
              </a:spcBef>
              <a:spcAft>
                <a:spcPct val="0"/>
              </a:spcAft>
              <a:buClrTx/>
              <a:buSzTx/>
              <a:buFontTx/>
              <a:buNone/>
              <a:tabLst/>
              <a:defRPr/>
            </a:pPr>
            <a:endParaRPr lang="en-US" altLang="zh-CN" sz="2000" b="1" dirty="0">
              <a:solidFill>
                <a:srgbClr val="00B0F0"/>
              </a:solidFill>
            </a:endParaRPr>
          </a:p>
        </p:txBody>
      </p:sp>
    </p:spTree>
    <p:extLst>
      <p:ext uri="{BB962C8B-B14F-4D97-AF65-F5344CB8AC3E}">
        <p14:creationId xmlns:p14="http://schemas.microsoft.com/office/powerpoint/2010/main" val="83983648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4788000" y="76200"/>
            <a:ext cx="1384200" cy="1371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results from ROB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registers upon commit;</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tations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/memory as source op; </a:t>
            </a:r>
          </a:p>
        </p:txBody>
      </p:sp>
    </p:spTree>
    <p:extLst>
      <p:ext uri="{BB962C8B-B14F-4D97-AF65-F5344CB8AC3E}">
        <p14:creationId xmlns:p14="http://schemas.microsoft.com/office/powerpoint/2010/main" val="14944739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0" y="4038600"/>
            <a:ext cx="2209800" cy="2133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store buffers subsumed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ROB</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Tree>
    <p:extLst>
      <p:ext uri="{BB962C8B-B14F-4D97-AF65-F5344CB8AC3E}">
        <p14:creationId xmlns:p14="http://schemas.microsoft.com/office/powerpoint/2010/main" val="252176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F5B-C0CC-3F4D-A76A-0D12E0DF90CD}"/>
              </a:ext>
            </a:extLst>
          </p:cNvPr>
          <p:cNvSpPr>
            <a:spLocks noGrp="1"/>
          </p:cNvSpPr>
          <p:nvPr>
            <p:ph type="title"/>
          </p:nvPr>
        </p:nvSpPr>
        <p:spPr/>
        <p:txBody>
          <a:bodyPr/>
          <a:lstStyle/>
          <a:p>
            <a:r>
              <a:rPr lang="en-CN" dirty="0"/>
              <a:t>Hardware Speculation</a:t>
            </a:r>
          </a:p>
        </p:txBody>
      </p:sp>
      <p:sp>
        <p:nvSpPr>
          <p:cNvPr id="4" name="Content Placeholder 2">
            <a:extLst>
              <a:ext uri="{FF2B5EF4-FFF2-40B4-BE49-F238E27FC236}">
                <a16:creationId xmlns:a16="http://schemas.microsoft.com/office/drawing/2014/main" id="{E2100050-0118-5849-80CA-C12AF5C7C42C}"/>
              </a:ext>
            </a:extLst>
          </p:cNvPr>
          <p:cNvSpPr txBox="1">
            <a:spLocks/>
          </p:cNvSpPr>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chemeClr val="bg1"/>
                </a:solidFill>
              </a:rPr>
              <a:t>Reorder Buffer (ROB)</a:t>
            </a:r>
          </a:p>
        </p:txBody>
      </p:sp>
      <p:sp>
        <p:nvSpPr>
          <p:cNvPr id="3" name="Content Placeholder 2">
            <a:extLst>
              <a:ext uri="{FF2B5EF4-FFF2-40B4-BE49-F238E27FC236}">
                <a16:creationId xmlns:a16="http://schemas.microsoft.com/office/drawing/2014/main" id="{77404374-19D9-D34F-A60D-9476EFD12B8B}"/>
              </a:ext>
            </a:extLst>
          </p:cNvPr>
          <p:cNvSpPr>
            <a:spLocks noGrp="1"/>
          </p:cNvSpPr>
          <p:nvPr>
            <p:ph idx="1"/>
          </p:nvPr>
        </p:nvSpPr>
        <p:spPr/>
        <p:txBody>
          <a:bodyPr/>
          <a:lstStyle/>
          <a:p>
            <a:r>
              <a:rPr lang="en-CN" dirty="0"/>
              <a:t>Reorder Buffer (ROB) entry fields:</a:t>
            </a:r>
          </a:p>
          <a:p>
            <a:r>
              <a:rPr lang="en-US" dirty="0"/>
              <a:t>I</a:t>
            </a:r>
            <a:r>
              <a:rPr lang="en-CN" dirty="0"/>
              <a:t>nstruction type</a:t>
            </a:r>
          </a:p>
          <a:p>
            <a:r>
              <a:rPr lang="en-US" dirty="0"/>
              <a:t>D</a:t>
            </a:r>
            <a:r>
              <a:rPr lang="en-CN" dirty="0"/>
              <a:t>estination</a:t>
            </a:r>
          </a:p>
          <a:p>
            <a:r>
              <a:rPr lang="en-US" dirty="0"/>
              <a:t>V</a:t>
            </a:r>
            <a:r>
              <a:rPr lang="en-CN" dirty="0"/>
              <a:t>alue</a:t>
            </a:r>
          </a:p>
          <a:p>
            <a:r>
              <a:rPr lang="en-US" dirty="0"/>
              <a:t>R</a:t>
            </a:r>
            <a:r>
              <a:rPr lang="en-CN" dirty="0"/>
              <a:t>eady</a:t>
            </a:r>
          </a:p>
        </p:txBody>
      </p:sp>
    </p:spTree>
    <p:extLst>
      <p:ext uri="{BB962C8B-B14F-4D97-AF65-F5344CB8AC3E}">
        <p14:creationId xmlns:p14="http://schemas.microsoft.com/office/powerpoint/2010/main" val="331025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F5B-C0CC-3F4D-A76A-0D12E0DF90CD}"/>
              </a:ext>
            </a:extLst>
          </p:cNvPr>
          <p:cNvSpPr>
            <a:spLocks noGrp="1"/>
          </p:cNvSpPr>
          <p:nvPr>
            <p:ph type="title"/>
          </p:nvPr>
        </p:nvSpPr>
        <p:spPr/>
        <p:txBody>
          <a:bodyPr/>
          <a:lstStyle/>
          <a:p>
            <a:r>
              <a:rPr lang="en-CN" dirty="0"/>
              <a:t>Hardware Speculation</a:t>
            </a:r>
          </a:p>
        </p:txBody>
      </p:sp>
      <p:sp>
        <p:nvSpPr>
          <p:cNvPr id="4" name="Content Placeholder 2">
            <a:extLst>
              <a:ext uri="{FF2B5EF4-FFF2-40B4-BE49-F238E27FC236}">
                <a16:creationId xmlns:a16="http://schemas.microsoft.com/office/drawing/2014/main" id="{E2100050-0118-5849-80CA-C12AF5C7C42C}"/>
              </a:ext>
            </a:extLst>
          </p:cNvPr>
          <p:cNvSpPr txBox="1">
            <a:spLocks/>
          </p:cNvSpPr>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chemeClr val="bg1"/>
                </a:solidFill>
              </a:rPr>
              <a:t>Reorder Buffer (ROB)</a:t>
            </a:r>
          </a:p>
        </p:txBody>
      </p:sp>
      <p:sp>
        <p:nvSpPr>
          <p:cNvPr id="3" name="Content Placeholder 2">
            <a:extLst>
              <a:ext uri="{FF2B5EF4-FFF2-40B4-BE49-F238E27FC236}">
                <a16:creationId xmlns:a16="http://schemas.microsoft.com/office/drawing/2014/main" id="{77404374-19D9-D34F-A60D-9476EFD12B8B}"/>
              </a:ext>
            </a:extLst>
          </p:cNvPr>
          <p:cNvSpPr>
            <a:spLocks noGrp="1"/>
          </p:cNvSpPr>
          <p:nvPr>
            <p:ph idx="1"/>
          </p:nvPr>
        </p:nvSpPr>
        <p:spPr>
          <a:xfrm>
            <a:off x="457200" y="1600200"/>
            <a:ext cx="9296400" cy="5257800"/>
          </a:xfrm>
        </p:spPr>
        <p:txBody>
          <a:bodyPr/>
          <a:lstStyle/>
          <a:p>
            <a:r>
              <a:rPr lang="en-CN" dirty="0"/>
              <a:t>Reorder Buffer (ROB) entry fields:</a:t>
            </a:r>
          </a:p>
          <a:p>
            <a:r>
              <a:rPr lang="en-US" dirty="0">
                <a:solidFill>
                  <a:srgbClr val="00B0F0"/>
                </a:solidFill>
              </a:rPr>
              <a:t>I</a:t>
            </a:r>
            <a:r>
              <a:rPr lang="en-CN" dirty="0">
                <a:solidFill>
                  <a:srgbClr val="00B0F0"/>
                </a:solidFill>
              </a:rPr>
              <a:t>nstruction type                                </a:t>
            </a:r>
            <a:r>
              <a:rPr lang="en-CN" dirty="0"/>
              <a:t>branch, store, register op (ALU/load)</a:t>
            </a:r>
          </a:p>
          <a:p>
            <a:r>
              <a:rPr lang="en-US" dirty="0">
                <a:solidFill>
                  <a:srgbClr val="00B0F0"/>
                </a:solidFill>
              </a:rPr>
              <a:t>D</a:t>
            </a:r>
            <a:r>
              <a:rPr lang="en-CN" dirty="0">
                <a:solidFill>
                  <a:srgbClr val="00B0F0"/>
                </a:solidFill>
              </a:rPr>
              <a:t>estination                                       </a:t>
            </a:r>
            <a:r>
              <a:rPr lang="en-CN" dirty="0"/>
              <a:t>register # for loads and ALU operations  memory address for stores</a:t>
            </a:r>
          </a:p>
          <a:p>
            <a:r>
              <a:rPr lang="en-US" dirty="0">
                <a:solidFill>
                  <a:srgbClr val="00B0F0"/>
                </a:solidFill>
              </a:rPr>
              <a:t>V</a:t>
            </a:r>
            <a:r>
              <a:rPr lang="en-CN" dirty="0">
                <a:solidFill>
                  <a:srgbClr val="00B0F0"/>
                </a:solidFill>
              </a:rPr>
              <a:t>alue                                                </a:t>
            </a:r>
            <a:r>
              <a:rPr lang="en-CN" dirty="0"/>
              <a:t>hold insr result until instruction commits</a:t>
            </a:r>
          </a:p>
          <a:p>
            <a:r>
              <a:rPr lang="en-US" dirty="0">
                <a:solidFill>
                  <a:srgbClr val="00B0F0"/>
                </a:solidFill>
              </a:rPr>
              <a:t>R</a:t>
            </a:r>
            <a:r>
              <a:rPr lang="en-CN" dirty="0">
                <a:solidFill>
                  <a:srgbClr val="00B0F0"/>
                </a:solidFill>
              </a:rPr>
              <a:t>eady: </a:t>
            </a:r>
            <a:r>
              <a:rPr lang="en-CN" dirty="0"/>
              <a:t>execution complete, value ready</a:t>
            </a:r>
          </a:p>
        </p:txBody>
      </p:sp>
    </p:spTree>
    <p:extLst>
      <p:ext uri="{BB962C8B-B14F-4D97-AF65-F5344CB8AC3E}">
        <p14:creationId xmlns:p14="http://schemas.microsoft.com/office/powerpoint/2010/main" val="6961327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t>Write result</a:t>
            </a:r>
          </a:p>
          <a:p>
            <a:r>
              <a:rPr lang="en-CN" dirty="0"/>
              <a:t>Commit</a:t>
            </a:r>
          </a:p>
          <a:p>
            <a:endParaRPr lang="en-CN" dirty="0"/>
          </a:p>
        </p:txBody>
      </p:sp>
    </p:spTree>
    <p:extLst>
      <p:ext uri="{BB962C8B-B14F-4D97-AF65-F5344CB8AC3E}">
        <p14:creationId xmlns:p14="http://schemas.microsoft.com/office/powerpoint/2010/main" val="41950537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solidFill>
                  <a:srgbClr val="00B0F0"/>
                </a:solidFill>
              </a:rPr>
              <a:t>I</a:t>
            </a:r>
            <a:r>
              <a:rPr lang="en-CN" dirty="0">
                <a:solidFill>
                  <a:srgbClr val="00B0F0"/>
                </a:solidFill>
              </a:rPr>
              <a:t>ssue                                              </a:t>
            </a:r>
            <a:r>
              <a:rPr lang="en-CN" dirty="0"/>
              <a:t>get next instr from instr queue head upon empty reservation-station buffer &amp; empty ROB entry;                      send operands to station if available in either registers or ROB;</a:t>
            </a:r>
            <a:r>
              <a:rPr lang="en-CN" dirty="0">
                <a:solidFill>
                  <a:srgbClr val="00B0F0"/>
                </a:solidFill>
              </a:rPr>
              <a:t>                       </a:t>
            </a:r>
            <a:r>
              <a:rPr lang="en-CN" dirty="0"/>
              <a:t>correlate station with ROB entry #; </a:t>
            </a:r>
          </a:p>
          <a:p>
            <a:r>
              <a:rPr lang="en-US" dirty="0"/>
              <a:t>E</a:t>
            </a:r>
            <a:r>
              <a:rPr lang="en-CN" dirty="0"/>
              <a:t>xecute</a:t>
            </a:r>
          </a:p>
          <a:p>
            <a:r>
              <a:rPr lang="en-CN" dirty="0"/>
              <a:t>Write result</a:t>
            </a:r>
          </a:p>
          <a:p>
            <a:r>
              <a:rPr lang="en-CN" dirty="0"/>
              <a:t>Commit</a:t>
            </a:r>
          </a:p>
          <a:p>
            <a:endParaRPr lang="en-CN" dirty="0"/>
          </a:p>
        </p:txBody>
      </p:sp>
    </p:spTree>
    <p:extLst>
      <p:ext uri="{BB962C8B-B14F-4D97-AF65-F5344CB8AC3E}">
        <p14:creationId xmlns:p14="http://schemas.microsoft.com/office/powerpoint/2010/main" val="1045615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1340119241"/>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25101012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839200" cy="4525963"/>
          </a:xfrm>
        </p:spPr>
        <p:txBody>
          <a:bodyPr/>
          <a:lstStyle/>
          <a:p>
            <a:r>
              <a:rPr lang="en-US" dirty="0"/>
              <a:t>I</a:t>
            </a:r>
            <a:r>
              <a:rPr lang="en-CN" dirty="0"/>
              <a:t>ssue</a:t>
            </a:r>
          </a:p>
          <a:p>
            <a:r>
              <a:rPr lang="en-US" dirty="0">
                <a:solidFill>
                  <a:srgbClr val="00B0F0"/>
                </a:solidFill>
              </a:rPr>
              <a:t>E</a:t>
            </a:r>
            <a:r>
              <a:rPr lang="en-CN" dirty="0">
                <a:solidFill>
                  <a:srgbClr val="00B0F0"/>
                </a:solidFill>
              </a:rPr>
              <a:t>xecute</a:t>
            </a:r>
            <a:r>
              <a:rPr lang="zh-CN" altLang="en-US" dirty="0">
                <a:solidFill>
                  <a:srgbClr val="00B0F0"/>
                </a:solidFill>
              </a:rPr>
              <a:t>                                              </a:t>
            </a:r>
            <a:r>
              <a:rPr lang="en-US" altLang="zh-CN" dirty="0"/>
              <a:t>when both operands</a:t>
            </a:r>
            <a:r>
              <a:rPr lang="zh-CN" altLang="en-US" dirty="0"/>
              <a:t> </a:t>
            </a:r>
            <a:r>
              <a:rPr lang="en-US" altLang="zh-CN" dirty="0"/>
              <a:t>are</a:t>
            </a:r>
            <a:r>
              <a:rPr lang="zh-CN" altLang="en-US" dirty="0"/>
              <a:t> </a:t>
            </a:r>
            <a:r>
              <a:rPr lang="en-US" altLang="zh-CN" dirty="0"/>
              <a:t>available,       execute the operation at functional unit; stores only need base register for effective address calculation;</a:t>
            </a:r>
            <a:endParaRPr lang="en-CN" dirty="0"/>
          </a:p>
          <a:p>
            <a:r>
              <a:rPr lang="en-CN" dirty="0"/>
              <a:t>Write result</a:t>
            </a:r>
          </a:p>
          <a:p>
            <a:r>
              <a:rPr lang="en-CN" dirty="0"/>
              <a:t>Commit</a:t>
            </a:r>
          </a:p>
          <a:p>
            <a:endParaRPr lang="en-CN" dirty="0"/>
          </a:p>
        </p:txBody>
      </p:sp>
    </p:spTree>
    <p:extLst>
      <p:ext uri="{BB962C8B-B14F-4D97-AF65-F5344CB8AC3E}">
        <p14:creationId xmlns:p14="http://schemas.microsoft.com/office/powerpoint/2010/main" val="35047224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solidFill>
                  <a:srgbClr val="00B0F0"/>
                </a:solidFill>
              </a:rPr>
              <a:t>Write result</a:t>
            </a:r>
            <a:r>
              <a:rPr lang="zh-CN" altLang="en-US" dirty="0">
                <a:solidFill>
                  <a:srgbClr val="00B0F0"/>
                </a:solidFill>
              </a:rPr>
              <a:t>                                   </a:t>
            </a:r>
            <a:r>
              <a:rPr lang="en-CN" dirty="0"/>
              <a:t>when the result is available, write it on CDB</a:t>
            </a:r>
            <a:r>
              <a:rPr lang="zh-CN" altLang="en-US" dirty="0"/>
              <a:t> </a:t>
            </a:r>
            <a:r>
              <a:rPr lang="en-US" altLang="zh-CN" dirty="0"/>
              <a:t>(with ROB entry #)</a:t>
            </a:r>
            <a:r>
              <a:rPr lang="en-CN" dirty="0"/>
              <a:t>,                 which broadcasts it ROB and stations</a:t>
            </a:r>
            <a:endParaRPr lang="en-CN" dirty="0">
              <a:solidFill>
                <a:srgbClr val="00B0F0"/>
              </a:solidFill>
            </a:endParaRPr>
          </a:p>
          <a:p>
            <a:r>
              <a:rPr lang="en-CN" dirty="0"/>
              <a:t>Commit</a:t>
            </a:r>
          </a:p>
          <a:p>
            <a:endParaRPr lang="en-CN" dirty="0"/>
          </a:p>
        </p:txBody>
      </p:sp>
    </p:spTree>
    <p:extLst>
      <p:ext uri="{BB962C8B-B14F-4D97-AF65-F5344CB8AC3E}">
        <p14:creationId xmlns:p14="http://schemas.microsoft.com/office/powerpoint/2010/main" val="37666345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solidFill>
                  <a:srgbClr val="00B0F0"/>
                </a:solidFill>
              </a:rPr>
              <a:t>Write result</a:t>
            </a:r>
            <a:r>
              <a:rPr lang="zh-CN" altLang="en-US" dirty="0">
                <a:solidFill>
                  <a:srgbClr val="00B0F0"/>
                </a:solidFill>
              </a:rPr>
              <a:t>                                   </a:t>
            </a:r>
            <a:r>
              <a:rPr lang="en-CN" dirty="0"/>
              <a:t>when the result is available, write it on CDB</a:t>
            </a:r>
            <a:r>
              <a:rPr lang="zh-CN" altLang="en-US" dirty="0"/>
              <a:t> </a:t>
            </a:r>
            <a:r>
              <a:rPr lang="en-US" altLang="zh-CN" dirty="0"/>
              <a:t>(with ROB entry #)</a:t>
            </a:r>
            <a:r>
              <a:rPr lang="en-CN" dirty="0"/>
              <a:t>,                 which broadcasts it ROB and stations</a:t>
            </a:r>
            <a:endParaRPr lang="en-CN" dirty="0">
              <a:solidFill>
                <a:srgbClr val="00B0F0"/>
              </a:solidFill>
            </a:endParaRPr>
          </a:p>
          <a:p>
            <a:r>
              <a:rPr lang="en-CN" dirty="0"/>
              <a:t>Commit</a:t>
            </a:r>
          </a:p>
          <a:p>
            <a:endParaRPr lang="en-CN" dirty="0"/>
          </a:p>
        </p:txBody>
      </p:sp>
      <p:sp>
        <p:nvSpPr>
          <p:cNvPr id="4" name="Line 9">
            <a:extLst>
              <a:ext uri="{FF2B5EF4-FFF2-40B4-BE49-F238E27FC236}">
                <a16:creationId xmlns:a16="http://schemas.microsoft.com/office/drawing/2014/main" id="{9DE0EB0E-725E-8144-8FCC-5F7B8439B4F2}"/>
              </a:ext>
            </a:extLst>
          </p:cNvPr>
          <p:cNvSpPr>
            <a:spLocks noChangeShapeType="1"/>
          </p:cNvSpPr>
          <p:nvPr/>
        </p:nvSpPr>
        <p:spPr bwMode="auto">
          <a:xfrm>
            <a:off x="4876800" y="4800600"/>
            <a:ext cx="42672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5" name="TextBox 4">
            <a:extLst>
              <a:ext uri="{FF2B5EF4-FFF2-40B4-BE49-F238E27FC236}">
                <a16:creationId xmlns:a16="http://schemas.microsoft.com/office/drawing/2014/main" id="{1F8480CB-54B4-4E42-87F1-85243CB96AA1}"/>
              </a:ext>
            </a:extLst>
          </p:cNvPr>
          <p:cNvSpPr txBox="1"/>
          <p:nvPr/>
        </p:nvSpPr>
        <p:spPr>
          <a:xfrm>
            <a:off x="4724400" y="4800600"/>
            <a:ext cx="4418400" cy="400110"/>
          </a:xfrm>
          <a:prstGeom prst="rect">
            <a:avLst/>
          </a:prstGeom>
          <a:noFill/>
        </p:spPr>
        <p:txBody>
          <a:bodyPr wrap="square">
            <a:spAutoFit/>
          </a:bodyPr>
          <a:lstStyle/>
          <a:p>
            <a:pPr algn="r">
              <a:defRPr/>
            </a:pPr>
            <a:r>
              <a:rPr lang="en-US" altLang="zh-CN" sz="2000" dirty="0">
                <a:solidFill>
                  <a:srgbClr val="00B0F0"/>
                </a:solidFill>
                <a:latin typeface="+mn-lt"/>
              </a:rPr>
              <a:t>not directly to registers/memory</a:t>
            </a:r>
          </a:p>
        </p:txBody>
      </p:sp>
    </p:spTree>
    <p:extLst>
      <p:ext uri="{BB962C8B-B14F-4D97-AF65-F5344CB8AC3E}">
        <p14:creationId xmlns:p14="http://schemas.microsoft.com/office/powerpoint/2010/main" val="357227878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a:t>
            </a:r>
            <a:r>
              <a:rPr lang="en-CN" dirty="0"/>
              <a:t>branch with incorrect prediction          store                                                normal commit</a:t>
            </a:r>
          </a:p>
          <a:p>
            <a:endParaRPr lang="en-CN" dirty="0"/>
          </a:p>
        </p:txBody>
      </p:sp>
    </p:spTree>
    <p:extLst>
      <p:ext uri="{BB962C8B-B14F-4D97-AF65-F5344CB8AC3E}">
        <p14:creationId xmlns:p14="http://schemas.microsoft.com/office/powerpoint/2010/main" val="26861029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915400" cy="4525963"/>
          </a:xfrm>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a:t>
            </a:r>
            <a:r>
              <a:rPr lang="en-CN" dirty="0"/>
              <a:t>branch with incorrect prediction          </a:t>
            </a:r>
            <a:r>
              <a:rPr lang="en-CN" dirty="0">
                <a:solidFill>
                  <a:srgbClr val="00B0F0"/>
                </a:solidFill>
              </a:rPr>
              <a:t>store / normal commit: </a:t>
            </a:r>
            <a:r>
              <a:rPr lang="en-CN" dirty="0"/>
              <a:t>instruction reaches ROB head and its result is available;                                      write result to dest register / memory;    remove instruction from ROB;</a:t>
            </a:r>
          </a:p>
          <a:p>
            <a:endParaRPr lang="en-CN" dirty="0"/>
          </a:p>
        </p:txBody>
      </p:sp>
    </p:spTree>
    <p:extLst>
      <p:ext uri="{BB962C8B-B14F-4D97-AF65-F5344CB8AC3E}">
        <p14:creationId xmlns:p14="http://schemas.microsoft.com/office/powerpoint/2010/main" val="39727867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915400" cy="4525963"/>
          </a:xfrm>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branch with incorrect prediction</a:t>
            </a:r>
            <a:r>
              <a:rPr lang="en-US" dirty="0">
                <a:solidFill>
                  <a:srgbClr val="00B0F0"/>
                </a:solidFill>
              </a:rPr>
              <a:t>:</a:t>
            </a:r>
            <a:r>
              <a:rPr lang="zh-CN" altLang="en-US" dirty="0">
                <a:solidFill>
                  <a:srgbClr val="00B0F0"/>
                </a:solidFill>
              </a:rPr>
              <a:t> </a:t>
            </a:r>
            <a:r>
              <a:rPr lang="en-US" altLang="zh-CN" dirty="0">
                <a:solidFill>
                  <a:srgbClr val="00B0F0"/>
                </a:solidFill>
              </a:rPr>
              <a:t>flush ROB &amp; restart at the correct successor of the branch;                       </a:t>
            </a:r>
            <a:r>
              <a:rPr lang="en-CN" dirty="0">
                <a:solidFill>
                  <a:srgbClr val="00B0F0"/>
                </a:solidFill>
              </a:rPr>
              <a:t>          </a:t>
            </a:r>
            <a:r>
              <a:rPr lang="en-CN" dirty="0"/>
              <a:t>store                                                normal commit</a:t>
            </a:r>
          </a:p>
          <a:p>
            <a:endParaRPr lang="en-CN" dirty="0"/>
          </a:p>
        </p:txBody>
      </p:sp>
    </p:spTree>
    <p:extLst>
      <p:ext uri="{BB962C8B-B14F-4D97-AF65-F5344CB8AC3E}">
        <p14:creationId xmlns:p14="http://schemas.microsoft.com/office/powerpoint/2010/main" val="39464322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Tree>
    <p:extLst>
      <p:ext uri="{BB962C8B-B14F-4D97-AF65-F5344CB8AC3E}">
        <p14:creationId xmlns:p14="http://schemas.microsoft.com/office/powerpoint/2010/main" val="27188750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0" name="Rectangle 4">
            <a:extLst>
              <a:ext uri="{FF2B5EF4-FFF2-40B4-BE49-F238E27FC236}">
                <a16:creationId xmlns:a16="http://schemas.microsoft.com/office/drawing/2014/main" id="{DA78BAD5-F83C-BE40-ADB7-A7B53668813A}"/>
              </a:ext>
            </a:extLst>
          </p:cNvPr>
          <p:cNvSpPr>
            <a:spLocks noChangeArrowheads="1"/>
          </p:cNvSpPr>
          <p:nvPr/>
        </p:nvSpPr>
        <p:spPr bwMode="auto">
          <a:xfrm>
            <a:off x="6324600" y="3360740"/>
            <a:ext cx="281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still in execution</a:t>
            </a:r>
            <a:endParaRPr kumimoji="0" lang="en-US" altLang="zh-CN" sz="2000" b="1" i="0" u="none" strike="noStrike" kern="1200" cap="none" spc="0" normalizeH="0" baseline="0" noProof="0" dirty="0">
              <a:ln>
                <a:noFill/>
              </a:ln>
              <a:solidFill>
                <a:srgbClr val="FFC000"/>
              </a:solidFill>
              <a:effectLst/>
              <a:uLnTx/>
              <a:uFillTx/>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689878" y="3581400"/>
            <a:ext cx="345412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due to long latency</a:t>
            </a:r>
            <a:endParaRPr kumimoji="0" lang="en-US" altLang="zh-CN" sz="2000" b="1" i="0" u="none" strike="noStrike" kern="1200" cap="none" spc="0" normalizeH="0" baseline="0" noProof="0" dirty="0">
              <a:ln>
                <a:noFill/>
              </a:ln>
              <a:solidFill>
                <a:srgbClr val="FFC000"/>
              </a:solidFill>
              <a:effectLst/>
              <a:uLnTx/>
              <a:uFillTx/>
            </a:endParaRPr>
          </a:p>
        </p:txBody>
      </p:sp>
    </p:spTree>
    <p:extLst>
      <p:ext uri="{BB962C8B-B14F-4D97-AF65-F5344CB8AC3E}">
        <p14:creationId xmlns:p14="http://schemas.microsoft.com/office/powerpoint/2010/main" val="26434155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4"/>
          <a:stretch>
            <a:fillRect/>
          </a:stretch>
        </p:blipFill>
        <p:spPr>
          <a:xfrm>
            <a:off x="0" y="4211146"/>
            <a:ext cx="9144000" cy="26468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371600" y="6248400"/>
            <a:ext cx="7772400" cy="276831"/>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rPr>
              <a:t>could be blank as Mult1 is not busy?</a:t>
            </a:r>
          </a:p>
        </p:txBody>
      </p:sp>
    </p:spTree>
    <p:extLst>
      <p:ext uri="{BB962C8B-B14F-4D97-AF65-F5344CB8AC3E}">
        <p14:creationId xmlns:p14="http://schemas.microsoft.com/office/powerpoint/2010/main" val="1676396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2B37A8-B6AE-A649-BF3F-2B8EED11251B}"/>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0" y="6172201"/>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AutoShape 5">
            <a:extLst>
              <a:ext uri="{FF2B5EF4-FFF2-40B4-BE49-F238E27FC236}">
                <a16:creationId xmlns:a16="http://schemas.microsoft.com/office/drawing/2014/main" id="{7BBE7388-0C48-534E-A70A-5EB353979972}"/>
              </a:ext>
            </a:extLst>
          </p:cNvPr>
          <p:cNvSpPr>
            <a:spLocks noChangeArrowheads="1"/>
          </p:cNvSpPr>
          <p:nvPr/>
        </p:nvSpPr>
        <p:spPr bwMode="auto">
          <a:xfrm>
            <a:off x="0" y="6172201"/>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C7AFA66F-C6C2-6346-AD55-D600AE42C36E}"/>
              </a:ext>
            </a:extLst>
          </p:cNvPr>
          <p:cNvSpPr>
            <a:spLocks noChangeArrowheads="1"/>
          </p:cNvSpPr>
          <p:nvPr/>
        </p:nvSpPr>
        <p:spPr bwMode="auto">
          <a:xfrm>
            <a:off x="0" y="6174000"/>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4872B520-32F0-4A43-B77A-E8E1A5603396}"/>
              </a:ext>
            </a:extLst>
          </p:cNvPr>
          <p:cNvSpPr>
            <a:spLocks noChangeArrowheads="1"/>
          </p:cNvSpPr>
          <p:nvPr/>
        </p:nvSpPr>
        <p:spPr bwMode="auto">
          <a:xfrm>
            <a:off x="-4590" y="6174000"/>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132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49470043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34757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10D7783-C31C-A640-9385-4DE291E68F6A}"/>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19200" y="6172201"/>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a:extLst>
              <a:ext uri="{FF2B5EF4-FFF2-40B4-BE49-F238E27FC236}">
                <a16:creationId xmlns:a16="http://schemas.microsoft.com/office/drawing/2014/main" id="{06F018AA-751A-DB40-9952-80647BD9FE92}"/>
              </a:ext>
            </a:extLst>
          </p:cNvPr>
          <p:cNvSpPr>
            <a:spLocks noChangeArrowheads="1"/>
          </p:cNvSpPr>
          <p:nvPr/>
        </p:nvSpPr>
        <p:spPr bwMode="auto">
          <a:xfrm>
            <a:off x="61722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E4B576C-0080-594A-9EEC-314788A08BDD}"/>
              </a:ext>
            </a:extLst>
          </p:cNvPr>
          <p:cNvSpPr>
            <a:spLocks noChangeArrowheads="1"/>
          </p:cNvSpPr>
          <p:nvPr/>
        </p:nvSpPr>
        <p:spPr bwMode="auto">
          <a:xfrm>
            <a:off x="78486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a:extLst>
              <a:ext uri="{FF2B5EF4-FFF2-40B4-BE49-F238E27FC236}">
                <a16:creationId xmlns:a16="http://schemas.microsoft.com/office/drawing/2014/main" id="{97E21F6E-5E90-8F49-967F-D429A31CB493}"/>
              </a:ext>
            </a:extLst>
          </p:cNvPr>
          <p:cNvSpPr>
            <a:spLocks noChangeArrowheads="1"/>
          </p:cNvSpPr>
          <p:nvPr/>
        </p:nvSpPr>
        <p:spPr bwMode="auto">
          <a:xfrm>
            <a:off x="8769427"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93410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445CDE95-21C2-9247-AB5D-11E5052092C4}"/>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20400" y="6172201"/>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a:extLst>
              <a:ext uri="{FF2B5EF4-FFF2-40B4-BE49-F238E27FC236}">
                <a16:creationId xmlns:a16="http://schemas.microsoft.com/office/drawing/2014/main" id="{06F018AA-751A-DB40-9952-80647BD9FE92}"/>
              </a:ext>
            </a:extLst>
          </p:cNvPr>
          <p:cNvSpPr>
            <a:spLocks noChangeArrowheads="1"/>
          </p:cNvSpPr>
          <p:nvPr/>
        </p:nvSpPr>
        <p:spPr bwMode="auto">
          <a:xfrm>
            <a:off x="61740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E4B576C-0080-594A-9EEC-314788A08BDD}"/>
              </a:ext>
            </a:extLst>
          </p:cNvPr>
          <p:cNvSpPr>
            <a:spLocks noChangeArrowheads="1"/>
          </p:cNvSpPr>
          <p:nvPr/>
        </p:nvSpPr>
        <p:spPr bwMode="auto">
          <a:xfrm>
            <a:off x="78480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a:extLst>
              <a:ext uri="{FF2B5EF4-FFF2-40B4-BE49-F238E27FC236}">
                <a16:creationId xmlns:a16="http://schemas.microsoft.com/office/drawing/2014/main" id="{97E21F6E-5E90-8F49-967F-D429A31CB493}"/>
              </a:ext>
            </a:extLst>
          </p:cNvPr>
          <p:cNvSpPr>
            <a:spLocks noChangeArrowheads="1"/>
          </p:cNvSpPr>
          <p:nvPr/>
        </p:nvSpPr>
        <p:spPr bwMode="auto">
          <a:xfrm>
            <a:off x="8769427"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6E83D22A-A866-5645-AC39-8EA207EAF8C1}"/>
              </a:ext>
            </a:extLst>
          </p:cNvPr>
          <p:cNvSpPr>
            <a:spLocks noChangeArrowheads="1"/>
          </p:cNvSpPr>
          <p:nvPr/>
        </p:nvSpPr>
        <p:spPr bwMode="auto">
          <a:xfrm>
            <a:off x="-24788" y="2971799"/>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2352569E-85BE-E14E-9B24-A779F060169F}"/>
              </a:ext>
            </a:extLst>
          </p:cNvPr>
          <p:cNvSpPr>
            <a:spLocks noChangeArrowheads="1"/>
          </p:cNvSpPr>
          <p:nvPr/>
        </p:nvSpPr>
        <p:spPr bwMode="auto">
          <a:xfrm>
            <a:off x="-24788" y="32616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CFAD0FC0-1F9B-0D4A-BFAC-FC998A0F1E88}"/>
              </a:ext>
            </a:extLst>
          </p:cNvPr>
          <p:cNvSpPr>
            <a:spLocks noChangeArrowheads="1"/>
          </p:cNvSpPr>
          <p:nvPr/>
        </p:nvSpPr>
        <p:spPr bwMode="auto">
          <a:xfrm>
            <a:off x="-24788" y="35568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a:extLst>
              <a:ext uri="{FF2B5EF4-FFF2-40B4-BE49-F238E27FC236}">
                <a16:creationId xmlns:a16="http://schemas.microsoft.com/office/drawing/2014/main" id="{FA792287-6D6B-9F42-8276-BEC3732151CC}"/>
              </a:ext>
            </a:extLst>
          </p:cNvPr>
          <p:cNvSpPr>
            <a:spLocks noChangeArrowheads="1"/>
          </p:cNvSpPr>
          <p:nvPr/>
        </p:nvSpPr>
        <p:spPr bwMode="auto">
          <a:xfrm>
            <a:off x="-24788" y="38592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4" name="Line 15">
            <a:extLst>
              <a:ext uri="{FF2B5EF4-FFF2-40B4-BE49-F238E27FC236}">
                <a16:creationId xmlns:a16="http://schemas.microsoft.com/office/drawing/2014/main" id="{12DC23FC-C9A7-204A-80E1-E3F3FD7E27DF}"/>
              </a:ext>
            </a:extLst>
          </p:cNvPr>
          <p:cNvSpPr>
            <a:spLocks noChangeShapeType="1"/>
          </p:cNvSpPr>
          <p:nvPr/>
        </p:nvSpPr>
        <p:spPr bwMode="auto">
          <a:xfrm flipH="1" flipV="1">
            <a:off x="380998" y="2997690"/>
            <a:ext cx="1069201" cy="3174509"/>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5" name="Line 15">
            <a:extLst>
              <a:ext uri="{FF2B5EF4-FFF2-40B4-BE49-F238E27FC236}">
                <a16:creationId xmlns:a16="http://schemas.microsoft.com/office/drawing/2014/main" id="{4A860EFD-BCA1-3942-875E-0D8F0AD036C2}"/>
              </a:ext>
            </a:extLst>
          </p:cNvPr>
          <p:cNvSpPr>
            <a:spLocks noChangeShapeType="1"/>
          </p:cNvSpPr>
          <p:nvPr/>
        </p:nvSpPr>
        <p:spPr bwMode="auto">
          <a:xfrm flipH="1" flipV="1">
            <a:off x="380992" y="4047330"/>
            <a:ext cx="6019807" cy="211159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6" name="Line 15">
            <a:extLst>
              <a:ext uri="{FF2B5EF4-FFF2-40B4-BE49-F238E27FC236}">
                <a16:creationId xmlns:a16="http://schemas.microsoft.com/office/drawing/2014/main" id="{CB920D5F-3850-CD41-884F-B00CB6ECEC5B}"/>
              </a:ext>
            </a:extLst>
          </p:cNvPr>
          <p:cNvSpPr>
            <a:spLocks noChangeShapeType="1"/>
          </p:cNvSpPr>
          <p:nvPr/>
        </p:nvSpPr>
        <p:spPr bwMode="auto">
          <a:xfrm flipH="1" flipV="1">
            <a:off x="380999" y="3429000"/>
            <a:ext cx="7696201" cy="272992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7" name="Line 15">
            <a:extLst>
              <a:ext uri="{FF2B5EF4-FFF2-40B4-BE49-F238E27FC236}">
                <a16:creationId xmlns:a16="http://schemas.microsoft.com/office/drawing/2014/main" id="{CC9EA2E4-81EF-CD49-AAB5-01367E7979F5}"/>
              </a:ext>
            </a:extLst>
          </p:cNvPr>
          <p:cNvSpPr>
            <a:spLocks noChangeShapeType="1"/>
          </p:cNvSpPr>
          <p:nvPr/>
        </p:nvSpPr>
        <p:spPr bwMode="auto">
          <a:xfrm flipH="1" flipV="1">
            <a:off x="380994" y="3768600"/>
            <a:ext cx="8610602" cy="239032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86210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A641DB0-7313-4A43-8705-3B7D92EF483E}"/>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20400" y="6172201"/>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rPr>
              <a:t>uncommitted instructions’ destination registers</a:t>
            </a:r>
          </a:p>
        </p:txBody>
      </p:sp>
      <p:sp>
        <p:nvSpPr>
          <p:cNvPr id="18" name="AutoShape 5">
            <a:extLst>
              <a:ext uri="{FF2B5EF4-FFF2-40B4-BE49-F238E27FC236}">
                <a16:creationId xmlns:a16="http://schemas.microsoft.com/office/drawing/2014/main" id="{A276B596-6AB0-F34D-BDDB-2F062BF99F45}"/>
              </a:ext>
            </a:extLst>
          </p:cNvPr>
          <p:cNvSpPr>
            <a:spLocks noChangeArrowheads="1"/>
          </p:cNvSpPr>
          <p:nvPr/>
        </p:nvSpPr>
        <p:spPr bwMode="auto">
          <a:xfrm>
            <a:off x="6174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AC953200-853A-A445-9CD1-D6FAF4336C22}"/>
              </a:ext>
            </a:extLst>
          </p:cNvPr>
          <p:cNvSpPr>
            <a:spLocks noChangeArrowheads="1"/>
          </p:cNvSpPr>
          <p:nvPr/>
        </p:nvSpPr>
        <p:spPr bwMode="auto">
          <a:xfrm>
            <a:off x="7848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a:extLst>
              <a:ext uri="{FF2B5EF4-FFF2-40B4-BE49-F238E27FC236}">
                <a16:creationId xmlns:a16="http://schemas.microsoft.com/office/drawing/2014/main" id="{B5023FFC-B12E-9A42-B9E7-4B281DD55701}"/>
              </a:ext>
            </a:extLst>
          </p:cNvPr>
          <p:cNvSpPr>
            <a:spLocks noChangeArrowheads="1"/>
          </p:cNvSpPr>
          <p:nvPr/>
        </p:nvSpPr>
        <p:spPr bwMode="auto">
          <a:xfrm>
            <a:off x="8616390" y="6174224"/>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83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DE1FB27-8DDA-5948-AEE3-7CD0EB4CAE29}"/>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304800" y="5791200"/>
            <a:ext cx="94488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upon commit</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Rectangle 4">
            <a:extLst>
              <a:ext uri="{FF2B5EF4-FFF2-40B4-BE49-F238E27FC236}">
                <a16:creationId xmlns:a16="http://schemas.microsoft.com/office/drawing/2014/main" id="{E24C9F79-C7E9-B44B-967D-94A73E7C8F62}"/>
              </a:ext>
            </a:extLst>
          </p:cNvPr>
          <p:cNvSpPr>
            <a:spLocks noChangeArrowheads="1"/>
          </p:cNvSpPr>
          <p:nvPr/>
        </p:nvSpPr>
        <p:spPr bwMode="auto">
          <a:xfrm>
            <a:off x="-76199" y="5562600"/>
            <a:ext cx="9226626"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t>
            </a:r>
            <a:r>
              <a:rPr kumimoji="0" lang="en-US" altLang="zh-CN" sz="2000" b="1" i="0" u="none" strike="noStrike" kern="1200" cap="none" spc="0" normalizeH="0" baseline="0" noProof="0" dirty="0" err="1">
                <a:ln>
                  <a:noFill/>
                </a:ln>
                <a:solidFill>
                  <a:srgbClr val="00B0F0"/>
                </a:solidFill>
                <a:effectLst/>
                <a:uLnTx/>
                <a:uFillTx/>
              </a:rPr>
              <a:t>ait</a:t>
            </a:r>
            <a:r>
              <a:rPr kumimoji="0" lang="en-US" altLang="zh-CN" sz="2000" b="1" i="0" u="none" strike="noStrike" kern="1200" cap="none" spc="0" normalizeH="0" baseline="0" noProof="0" dirty="0">
                <a:ln>
                  <a:noFill/>
                </a:ln>
                <a:solidFill>
                  <a:srgbClr val="00B0F0"/>
                </a:solidFill>
                <a:effectLst/>
                <a:uLnTx/>
                <a:uFillTx/>
              </a:rPr>
              <a:t> for results to be written from ROB to destination registers</a:t>
            </a:r>
          </a:p>
        </p:txBody>
      </p:sp>
      <p:sp>
        <p:nvSpPr>
          <p:cNvPr id="27" name="AutoShape 5">
            <a:extLst>
              <a:ext uri="{FF2B5EF4-FFF2-40B4-BE49-F238E27FC236}">
                <a16:creationId xmlns:a16="http://schemas.microsoft.com/office/drawing/2014/main" id="{6495E6C2-3C4A-3B4C-A8B5-3AFD6DFB06FD}"/>
              </a:ext>
            </a:extLst>
          </p:cNvPr>
          <p:cNvSpPr>
            <a:spLocks noChangeArrowheads="1"/>
          </p:cNvSpPr>
          <p:nvPr/>
        </p:nvSpPr>
        <p:spPr bwMode="auto">
          <a:xfrm>
            <a:off x="1220400" y="6172201"/>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8" name="AutoShape 5">
            <a:extLst>
              <a:ext uri="{FF2B5EF4-FFF2-40B4-BE49-F238E27FC236}">
                <a16:creationId xmlns:a16="http://schemas.microsoft.com/office/drawing/2014/main" id="{0510174F-6769-DD47-88E4-6F4C47ADECF8}"/>
              </a:ext>
            </a:extLst>
          </p:cNvPr>
          <p:cNvSpPr>
            <a:spLocks noChangeArrowheads="1"/>
          </p:cNvSpPr>
          <p:nvPr/>
        </p:nvSpPr>
        <p:spPr bwMode="auto">
          <a:xfrm>
            <a:off x="6174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9" name="AutoShape 5">
            <a:extLst>
              <a:ext uri="{FF2B5EF4-FFF2-40B4-BE49-F238E27FC236}">
                <a16:creationId xmlns:a16="http://schemas.microsoft.com/office/drawing/2014/main" id="{6D46D104-1A2F-1241-BCB3-83D7D7571C1F}"/>
              </a:ext>
            </a:extLst>
          </p:cNvPr>
          <p:cNvSpPr>
            <a:spLocks noChangeArrowheads="1"/>
          </p:cNvSpPr>
          <p:nvPr/>
        </p:nvSpPr>
        <p:spPr bwMode="auto">
          <a:xfrm>
            <a:off x="7848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30" name="AutoShape 5">
            <a:extLst>
              <a:ext uri="{FF2B5EF4-FFF2-40B4-BE49-F238E27FC236}">
                <a16:creationId xmlns:a16="http://schemas.microsoft.com/office/drawing/2014/main" id="{8115B249-C075-F44C-9080-FDB9512C2DAC}"/>
              </a:ext>
            </a:extLst>
          </p:cNvPr>
          <p:cNvSpPr>
            <a:spLocks noChangeArrowheads="1"/>
          </p:cNvSpPr>
          <p:nvPr/>
        </p:nvSpPr>
        <p:spPr bwMode="auto">
          <a:xfrm>
            <a:off x="8616390" y="6174224"/>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590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9FFD59-F8D4-2D40-9E98-19299E1BE152}"/>
              </a:ext>
            </a:extLst>
          </p:cNvPr>
          <p:cNvPicPr>
            <a:picLocks noChangeAspect="1"/>
          </p:cNvPicPr>
          <p:nvPr/>
        </p:nvPicPr>
        <p:blipFill>
          <a:blip r:embed="rId3"/>
          <a:stretch>
            <a:fillRect/>
          </a:stretch>
        </p:blipFill>
        <p:spPr>
          <a:xfrm>
            <a:off x="-11113" y="1600201"/>
            <a:ext cx="9144000" cy="378683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a:xfrm>
            <a:off x="-304800" y="274638"/>
            <a:ext cx="9753600" cy="1143000"/>
          </a:xfrm>
        </p:spPr>
        <p:txBody>
          <a:bodyPr/>
          <a:lstStyle/>
          <a:p>
            <a:r>
              <a:rPr lang="en-CN" dirty="0"/>
              <a:t>Speculation &amp; Loop Unrolling</a:t>
            </a:r>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68851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iterations&amp;fld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fmul</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committed</a:t>
            </a:r>
          </a:p>
        </p:txBody>
      </p:sp>
      <p:pic>
        <p:nvPicPr>
          <p:cNvPr id="5" name="Picture 4">
            <a:extLst>
              <a:ext uri="{FF2B5EF4-FFF2-40B4-BE49-F238E27FC236}">
                <a16:creationId xmlns:a16="http://schemas.microsoft.com/office/drawing/2014/main" id="{EF585855-2767-FE46-90A8-8BC0346A9E3F}"/>
              </a:ext>
            </a:extLst>
          </p:cNvPr>
          <p:cNvPicPr>
            <a:picLocks noChangeAspect="1"/>
          </p:cNvPicPr>
          <p:nvPr/>
        </p:nvPicPr>
        <p:blipFill>
          <a:blip r:embed="rId4"/>
          <a:stretch>
            <a:fillRect/>
          </a:stretch>
        </p:blipFill>
        <p:spPr>
          <a:xfrm>
            <a:off x="0" y="5444289"/>
            <a:ext cx="9144000" cy="1413711"/>
          </a:xfrm>
          <a:prstGeom prst="rect">
            <a:avLst/>
          </a:prstGeom>
        </p:spPr>
      </p:pic>
      <p:sp>
        <p:nvSpPr>
          <p:cNvPr id="16" name="TextBox 15">
            <a:extLst>
              <a:ext uri="{FF2B5EF4-FFF2-40B4-BE49-F238E27FC236}">
                <a16:creationId xmlns:a16="http://schemas.microsoft.com/office/drawing/2014/main" id="{02E4BF32-3895-B043-B0E5-CB2984760042}"/>
              </a:ext>
            </a:extLst>
          </p:cNvPr>
          <p:cNvSpPr txBox="1"/>
          <p:nvPr/>
        </p:nvSpPr>
        <p:spPr>
          <a:xfrm>
            <a:off x="5029200" y="6172200"/>
            <a:ext cx="533400" cy="338554"/>
          </a:xfrm>
          <a:prstGeom prst="rect">
            <a:avLst/>
          </a:prstGeom>
          <a:noFill/>
        </p:spPr>
        <p:txBody>
          <a:bodyPr wrap="square" rtlCol="0">
            <a:spAutoFit/>
          </a:bodyPr>
          <a:lstStyle/>
          <a:p>
            <a:pPr algn="ctr"/>
            <a:r>
              <a:rPr lang="en-CN" sz="1600" dirty="0">
                <a:latin typeface="Times New Roman" panose="02020603050405020304" pitchFamily="18" charset="0"/>
                <a:ea typeface="Apple Symbols" panose="02000000000000000000" pitchFamily="2" charset="-79"/>
                <a:cs typeface="Times New Roman" panose="02020603050405020304" pitchFamily="18" charset="0"/>
              </a:rPr>
              <a:t>7</a:t>
            </a:r>
          </a:p>
        </p:txBody>
      </p:sp>
      <p:sp>
        <p:nvSpPr>
          <p:cNvPr id="18" name="TextBox 17">
            <a:extLst>
              <a:ext uri="{FF2B5EF4-FFF2-40B4-BE49-F238E27FC236}">
                <a16:creationId xmlns:a16="http://schemas.microsoft.com/office/drawing/2014/main" id="{F193AF49-AE25-604D-91F3-D439CE26A92C}"/>
              </a:ext>
            </a:extLst>
          </p:cNvPr>
          <p:cNvSpPr txBox="1"/>
          <p:nvPr/>
        </p:nvSpPr>
        <p:spPr>
          <a:xfrm>
            <a:off x="5868000" y="594414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7" name="TextBox 16">
            <a:extLst>
              <a:ext uri="{FF2B5EF4-FFF2-40B4-BE49-F238E27FC236}">
                <a16:creationId xmlns:a16="http://schemas.microsoft.com/office/drawing/2014/main" id="{75351CF8-D33D-5347-BA82-F78EC8046E59}"/>
              </a:ext>
            </a:extLst>
          </p:cNvPr>
          <p:cNvSpPr txBox="1"/>
          <p:nvPr/>
        </p:nvSpPr>
        <p:spPr>
          <a:xfrm>
            <a:off x="5943600" y="5882400"/>
            <a:ext cx="533400" cy="307777"/>
          </a:xfrm>
          <a:prstGeom prst="rect">
            <a:avLst/>
          </a:prstGeom>
          <a:noFill/>
        </p:spPr>
        <p:txBody>
          <a:bodyPr wrap="square" rtlCol="0">
            <a:spAutoFit/>
          </a:bodyPr>
          <a:lstStyle/>
          <a:p>
            <a:pPr algn="ctr"/>
            <a:r>
              <a:rPr lang="en-CN" sz="1400" b="1" dirty="0">
                <a:latin typeface="+mn-lt"/>
                <a:ea typeface="Apple Symbols" panose="02000000000000000000" pitchFamily="2" charset="-79"/>
                <a:cs typeface="Times New Roman" panose="02020603050405020304" pitchFamily="18" charset="0"/>
              </a:rPr>
              <a:t>f</a:t>
            </a:r>
          </a:p>
        </p:txBody>
      </p:sp>
      <p:sp>
        <p:nvSpPr>
          <p:cNvPr id="19" name="TextBox 18">
            <a:extLst>
              <a:ext uri="{FF2B5EF4-FFF2-40B4-BE49-F238E27FC236}">
                <a16:creationId xmlns:a16="http://schemas.microsoft.com/office/drawing/2014/main" id="{3755B6EB-6EC8-BB46-B624-98A33D6D52F0}"/>
              </a:ext>
            </a:extLst>
          </p:cNvPr>
          <p:cNvSpPr txBox="1"/>
          <p:nvPr/>
        </p:nvSpPr>
        <p:spPr>
          <a:xfrm>
            <a:off x="7696200" y="5935144"/>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0" name="TextBox 19">
            <a:extLst>
              <a:ext uri="{FF2B5EF4-FFF2-40B4-BE49-F238E27FC236}">
                <a16:creationId xmlns:a16="http://schemas.microsoft.com/office/drawing/2014/main" id="{87E01003-9153-2443-9A05-12DE304FF2DB}"/>
              </a:ext>
            </a:extLst>
          </p:cNvPr>
          <p:cNvSpPr txBox="1"/>
          <p:nvPr/>
        </p:nvSpPr>
        <p:spPr>
          <a:xfrm>
            <a:off x="7776000" y="5882400"/>
            <a:ext cx="533400" cy="307777"/>
          </a:xfrm>
          <a:prstGeom prst="rect">
            <a:avLst/>
          </a:prstGeom>
          <a:noFill/>
        </p:spPr>
        <p:txBody>
          <a:bodyPr wrap="square" rtlCol="0">
            <a:spAutoFit/>
          </a:bodyPr>
          <a:lstStyle/>
          <a:p>
            <a:pPr algn="ctr"/>
            <a:r>
              <a:rPr lang="en-CN" sz="1400" b="1" dirty="0">
                <a:latin typeface="+mn-lt"/>
                <a:ea typeface="Apple Symbols" panose="02000000000000000000" pitchFamily="2" charset="-79"/>
                <a:cs typeface="Times New Roman" panose="02020603050405020304" pitchFamily="18" charset="0"/>
              </a:rPr>
              <a:t>f</a:t>
            </a:r>
          </a:p>
        </p:txBody>
      </p:sp>
    </p:spTree>
    <p:extLst>
      <p:ext uri="{BB962C8B-B14F-4D97-AF65-F5344CB8AC3E}">
        <p14:creationId xmlns:p14="http://schemas.microsoft.com/office/powerpoint/2010/main" val="13686581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show me the code, again</a:t>
            </a:r>
          </a:p>
        </p:txBody>
      </p:sp>
    </p:spTree>
    <p:extLst>
      <p:ext uri="{BB962C8B-B14F-4D97-AF65-F5344CB8AC3E}">
        <p14:creationId xmlns:p14="http://schemas.microsoft.com/office/powerpoint/2010/main" val="21675865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DEA41-2B4C-EE4F-B23C-2A7B5F658F30}"/>
              </a:ext>
            </a:extLst>
          </p:cNvPr>
          <p:cNvPicPr>
            <a:picLocks noChangeAspect="1"/>
          </p:cNvPicPr>
          <p:nvPr/>
        </p:nvPicPr>
        <p:blipFill>
          <a:blip r:embed="rId3"/>
          <a:stretch>
            <a:fillRect/>
          </a:stretch>
        </p:blipFill>
        <p:spPr>
          <a:xfrm>
            <a:off x="0" y="0"/>
            <a:ext cx="6014215" cy="6858000"/>
          </a:xfrm>
          <a:prstGeom prst="rect">
            <a:avLst/>
          </a:prstGeom>
        </p:spPr>
      </p:pic>
      <p:sp>
        <p:nvSpPr>
          <p:cNvPr id="2" name="Title 1">
            <a:extLst>
              <a:ext uri="{FF2B5EF4-FFF2-40B4-BE49-F238E27FC236}">
                <a16:creationId xmlns:a16="http://schemas.microsoft.com/office/drawing/2014/main" id="{DF4FF20E-2AFD-1146-ACB8-E7079F21C63A}"/>
              </a:ext>
            </a:extLst>
          </p:cNvPr>
          <p:cNvSpPr>
            <a:spLocks noGrp="1"/>
          </p:cNvSpPr>
          <p:nvPr>
            <p:ph type="title"/>
          </p:nvPr>
        </p:nvSpPr>
        <p:spPr>
          <a:xfrm>
            <a:off x="0" y="5029200"/>
            <a:ext cx="9144000" cy="1143000"/>
          </a:xfrm>
        </p:spPr>
        <p:txBody>
          <a:bodyPr/>
          <a:lstStyle/>
          <a:p>
            <a:pPr algn="r"/>
            <a:r>
              <a:rPr lang="en-CN" dirty="0">
                <a:solidFill>
                  <a:srgbClr val="00B0F0"/>
                </a:solidFill>
              </a:rPr>
              <a:t>Hardware</a:t>
            </a:r>
            <a:br>
              <a:rPr lang="en-CN" dirty="0">
                <a:solidFill>
                  <a:srgbClr val="00B0F0"/>
                </a:solidFill>
              </a:rPr>
            </a:br>
            <a:r>
              <a:rPr lang="en-CN" dirty="0">
                <a:solidFill>
                  <a:srgbClr val="00B0F0"/>
                </a:solidFill>
              </a:rPr>
              <a:t>Speculation</a:t>
            </a:r>
          </a:p>
        </p:txBody>
      </p:sp>
    </p:spTree>
    <p:extLst>
      <p:ext uri="{BB962C8B-B14F-4D97-AF65-F5344CB8AC3E}">
        <p14:creationId xmlns:p14="http://schemas.microsoft.com/office/powerpoint/2010/main" val="4582215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s</a:t>
            </a:r>
            <a:r>
              <a:rPr lang="en-CN" sz="3200" kern="0" dirty="0">
                <a:solidFill>
                  <a:srgbClr val="00B0F0"/>
                </a:solidFill>
              </a:rPr>
              <a:t>tep-by-step</a:t>
            </a: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2" name="Title 1">
            <a:extLst>
              <a:ext uri="{FF2B5EF4-FFF2-40B4-BE49-F238E27FC236}">
                <a16:creationId xmlns:a16="http://schemas.microsoft.com/office/drawing/2014/main" id="{DF4FF20E-2AFD-1146-ACB8-E7079F21C63A}"/>
              </a:ext>
            </a:extLst>
          </p:cNvPr>
          <p:cNvSpPr>
            <a:spLocks noGrp="1"/>
          </p:cNvSpPr>
          <p:nvPr>
            <p:ph type="title"/>
          </p:nvPr>
        </p:nvSpPr>
        <p:spPr>
          <a:xfrm>
            <a:off x="0" y="5029200"/>
            <a:ext cx="9144000" cy="1143000"/>
          </a:xfrm>
        </p:spPr>
        <p:txBody>
          <a:bodyPr/>
          <a:lstStyle/>
          <a:p>
            <a:pPr algn="r"/>
            <a:r>
              <a:rPr lang="en-US" dirty="0">
                <a:solidFill>
                  <a:srgbClr val="00B0F0"/>
                </a:solidFill>
              </a:rPr>
              <a:t>H</a:t>
            </a:r>
            <a:r>
              <a:rPr lang="en-CN" dirty="0">
                <a:solidFill>
                  <a:srgbClr val="00B0F0"/>
                </a:solidFill>
              </a:rPr>
              <a:t>ardware</a:t>
            </a:r>
            <a:br>
              <a:rPr lang="en-CN" dirty="0">
                <a:solidFill>
                  <a:srgbClr val="00B0F0"/>
                </a:solidFill>
              </a:rPr>
            </a:br>
            <a:r>
              <a:rPr lang="en-CN" dirty="0">
                <a:solidFill>
                  <a:srgbClr val="00B0F0"/>
                </a:solidFill>
              </a:rPr>
              <a:t>Speculation</a:t>
            </a:r>
          </a:p>
        </p:txBody>
      </p:sp>
    </p:spTree>
    <p:extLst>
      <p:ext uri="{BB962C8B-B14F-4D97-AF65-F5344CB8AC3E}">
        <p14:creationId xmlns:p14="http://schemas.microsoft.com/office/powerpoint/2010/main" val="11712558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Title 1">
            <a:extLst>
              <a:ext uri="{FF2B5EF4-FFF2-40B4-BE49-F238E27FC236}">
                <a16:creationId xmlns:a16="http://schemas.microsoft.com/office/drawing/2014/main" id="{0286A316-AE0E-154B-A6D9-76CFF3DEF859}"/>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spTree>
    <p:extLst>
      <p:ext uri="{BB962C8B-B14F-4D97-AF65-F5344CB8AC3E}">
        <p14:creationId xmlns:p14="http://schemas.microsoft.com/office/powerpoint/2010/main" val="23967935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8" name="Rectangle 4">
            <a:extLst>
              <a:ext uri="{FF2B5EF4-FFF2-40B4-BE49-F238E27FC236}">
                <a16:creationId xmlns:a16="http://schemas.microsoft.com/office/drawing/2014/main" id="{A5C137F8-BE37-334C-A83C-53840C0B5485}"/>
              </a:ext>
            </a:extLst>
          </p:cNvPr>
          <p:cNvSpPr>
            <a:spLocks noChangeArrowheads="1"/>
          </p:cNvSpPr>
          <p:nvPr/>
        </p:nvSpPr>
        <p:spPr bwMode="auto">
          <a:xfrm>
            <a:off x="-76200" y="4033587"/>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otherwise, structural hazard </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should wait in instruction queue </a:t>
            </a:r>
          </a:p>
        </p:txBody>
      </p:sp>
      <p:sp>
        <p:nvSpPr>
          <p:cNvPr id="9" name="AutoShape 5">
            <a:extLst>
              <a:ext uri="{FF2B5EF4-FFF2-40B4-BE49-F238E27FC236}">
                <a16:creationId xmlns:a16="http://schemas.microsoft.com/office/drawing/2014/main" id="{B014F5EA-608A-5E45-AB1C-110AC3B0D294}"/>
              </a:ext>
            </a:extLst>
          </p:cNvPr>
          <p:cNvSpPr>
            <a:spLocks noChangeArrowheads="1"/>
          </p:cNvSpPr>
          <p:nvPr/>
        </p:nvSpPr>
        <p:spPr bwMode="auto">
          <a:xfrm>
            <a:off x="838200" y="914400"/>
            <a:ext cx="1219200" cy="10668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57940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982129129"/>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73492312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9" name="AutoShape 5">
            <a:extLst>
              <a:ext uri="{FF2B5EF4-FFF2-40B4-BE49-F238E27FC236}">
                <a16:creationId xmlns:a16="http://schemas.microsoft.com/office/drawing/2014/main" id="{B014F5EA-608A-5E45-AB1C-110AC3B0D294}"/>
              </a:ext>
            </a:extLst>
          </p:cNvPr>
          <p:cNvSpPr>
            <a:spLocks noChangeArrowheads="1"/>
          </p:cNvSpPr>
          <p:nvPr/>
        </p:nvSpPr>
        <p:spPr bwMode="auto">
          <a:xfrm>
            <a:off x="2895600" y="0"/>
            <a:ext cx="56388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616661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source operand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not available, </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154224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9" name="AutoShape 5">
            <a:extLst>
              <a:ext uri="{FF2B5EF4-FFF2-40B4-BE49-F238E27FC236}">
                <a16:creationId xmlns:a16="http://schemas.microsoft.com/office/drawing/2014/main" id="{B014F5EA-608A-5E45-AB1C-110AC3B0D294}"/>
              </a:ext>
            </a:extLst>
          </p:cNvPr>
          <p:cNvSpPr>
            <a:spLocks noChangeArrowheads="1"/>
          </p:cNvSpPr>
          <p:nvPr/>
        </p:nvSpPr>
        <p:spPr bwMode="auto">
          <a:xfrm>
            <a:off x="2895600" y="201600"/>
            <a:ext cx="56388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source operand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not available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monitor </a:t>
            </a:r>
            <a:r>
              <a:rPr lang="en-US" altLang="zh-CN" sz="2000" b="1" dirty="0" err="1">
                <a:solidFill>
                  <a:srgbClr val="00B0F0"/>
                </a:solidFill>
              </a:rPr>
              <a:t>rs’</a:t>
            </a:r>
            <a:r>
              <a:rPr lang="en-US" altLang="zh-CN" sz="2000" b="1" dirty="0">
                <a:solidFill>
                  <a:srgbClr val="00B0F0"/>
                </a:solidFill>
              </a:rPr>
              <a:t> ROB entry h’s status till its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29D91C02-C662-F94D-A999-38C799FC5BAB}"/>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p</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ay attention to the assignment of h here,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not necessarily the ROB head as defined by default;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740361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9" name="AutoShape 5">
            <a:extLst>
              <a:ext uri="{FF2B5EF4-FFF2-40B4-BE49-F238E27FC236}">
                <a16:creationId xmlns:a16="http://schemas.microsoft.com/office/drawing/2014/main" id="{B014F5EA-608A-5E45-AB1C-110AC3B0D294}"/>
              </a:ext>
            </a:extLst>
          </p:cNvPr>
          <p:cNvSpPr>
            <a:spLocks noChangeArrowheads="1"/>
          </p:cNvSpPr>
          <p:nvPr/>
        </p:nvSpPr>
        <p:spPr bwMode="auto">
          <a:xfrm>
            <a:off x="2895600" y="381000"/>
            <a:ext cx="5638800" cy="609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if source operand </a:t>
            </a:r>
            <a:r>
              <a:rPr lang="en-US" altLang="zh-CN" sz="2000" b="1" dirty="0" err="1">
                <a:solidFill>
                  <a:srgbClr val="00B0F0"/>
                </a:solidFill>
              </a:rPr>
              <a:t>rs</a:t>
            </a:r>
            <a:r>
              <a:rPr lang="en-US" altLang="zh-CN" sz="2000" b="1" dirty="0">
                <a:solidFill>
                  <a:srgbClr val="00B0F0"/>
                </a:solidFill>
              </a:rPr>
              <a:t> is not available </a:t>
            </a:r>
          </a:p>
          <a:p>
            <a:pPr lvl="0">
              <a:spcBef>
                <a:spcPct val="0"/>
              </a:spcBef>
              <a:buNone/>
              <a:defRPr/>
            </a:pPr>
            <a:r>
              <a:rPr lang="en-US" altLang="zh-CN" sz="2000" b="1" dirty="0">
                <a:solidFill>
                  <a:srgbClr val="00B0F0"/>
                </a:solidFill>
              </a:rPr>
              <a:t>monitor </a:t>
            </a:r>
            <a:r>
              <a:rPr lang="en-US" altLang="zh-CN" sz="2000" b="1" dirty="0" err="1">
                <a:solidFill>
                  <a:srgbClr val="00B0F0"/>
                </a:solidFill>
              </a:rPr>
              <a:t>rs’</a:t>
            </a:r>
            <a:r>
              <a:rPr lang="en-US" altLang="zh-CN" sz="2000" b="1" dirty="0">
                <a:solidFill>
                  <a:srgbClr val="00B0F0"/>
                </a:solidFill>
              </a:rPr>
              <a:t> ROB entry h’s status till its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29D91C02-C662-F94D-A999-38C799FC5BAB}"/>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the result is available,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send it from ROB to the reservation station;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3318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if source operand </a:t>
            </a:r>
            <a:r>
              <a:rPr lang="en-US" altLang="zh-CN" sz="2000" b="1" dirty="0" err="1">
                <a:solidFill>
                  <a:srgbClr val="00B0F0"/>
                </a:solidFill>
              </a:rPr>
              <a:t>rs</a:t>
            </a:r>
            <a:r>
              <a:rPr lang="en-US" altLang="zh-CN" sz="2000" b="1" dirty="0">
                <a:solidFill>
                  <a:srgbClr val="00B0F0"/>
                </a:solidFill>
              </a:rPr>
              <a:t> is available, </a:t>
            </a:r>
          </a:p>
          <a:p>
            <a:pPr lvl="0">
              <a:spcBef>
                <a:spcPct val="0"/>
              </a:spcBef>
              <a:buNone/>
              <a:defRPr/>
            </a:pPr>
            <a:r>
              <a:rPr lang="en-US" altLang="zh-CN" sz="2000" b="1" dirty="0">
                <a:solidFill>
                  <a:srgbClr val="00B0F0"/>
                </a:solidFill>
              </a:rPr>
              <a:t>Send it from register to the reservation station;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949993"/>
            <a:ext cx="56388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309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occupy the reservation station, </a:t>
            </a:r>
          </a:p>
          <a:p>
            <a:pPr lvl="0">
              <a:spcBef>
                <a:spcPct val="0"/>
              </a:spcBef>
              <a:buNone/>
              <a:defRPr/>
            </a:pPr>
            <a:r>
              <a:rPr lang="en-US" altLang="zh-CN" sz="2000" b="1" dirty="0">
                <a:solidFill>
                  <a:srgbClr val="00B0F0"/>
                </a:solidFill>
              </a:rPr>
              <a:t>tag it with the corresponding ROB entry b, that is,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143000"/>
            <a:ext cx="56388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8C752781-9B8A-9D46-AD99-D66A62C0E899}"/>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the result of this reservation station will be written to b;</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728646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write instruction type to ROB entry b, </a:t>
            </a:r>
          </a:p>
          <a:p>
            <a:pPr lvl="0">
              <a:spcBef>
                <a:spcPct val="0"/>
              </a:spcBef>
              <a:buNone/>
              <a:defRPr/>
            </a:pPr>
            <a:r>
              <a:rPr lang="en-US" altLang="zh-CN" sz="2000" b="1" dirty="0">
                <a:solidFill>
                  <a:srgbClr val="00B0F0"/>
                </a:solidFill>
              </a:rPr>
              <a:t>set destination register ROB entry b as the instruction’s </a:t>
            </a:r>
            <a:r>
              <a:rPr lang="en-US" altLang="zh-CN" sz="2000" b="1" dirty="0" err="1">
                <a:solidFill>
                  <a:srgbClr val="00B0F0"/>
                </a:solidFill>
              </a:rPr>
              <a:t>dest</a:t>
            </a:r>
            <a:r>
              <a:rPr lang="en-US" altLang="zh-CN" sz="2000" b="1" dirty="0">
                <a:solidFill>
                  <a:srgbClr val="00B0F0"/>
                </a:solidFill>
              </a:rPr>
              <a:t>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332000"/>
            <a:ext cx="6228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8C752781-9B8A-9D46-AD99-D66A62C0E899}"/>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340391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similar policy to get the other operand rt ready; </a:t>
            </a:r>
          </a:p>
          <a:p>
            <a:pPr>
              <a:spcBef>
                <a:spcPct val="0"/>
              </a:spcBef>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600199"/>
            <a:ext cx="6228000" cy="12242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25012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link ROB entry b to the corresponding register </a:t>
            </a:r>
            <a:r>
              <a:rPr lang="en-US" altLang="zh-CN" sz="2000" b="1" dirty="0" err="1">
                <a:solidFill>
                  <a:srgbClr val="00B0F0"/>
                </a:solidFill>
              </a:rPr>
              <a:t>rd</a:t>
            </a:r>
            <a:r>
              <a:rPr lang="en-US" altLang="zh-CN" sz="2000" b="1" dirty="0">
                <a:solidFill>
                  <a:srgbClr val="00B0F0"/>
                </a:solidFill>
              </a:rPr>
              <a:t>; </a:t>
            </a:r>
          </a:p>
          <a:p>
            <a:pPr lvl="0">
              <a:spcBef>
                <a:spcPct val="0"/>
              </a:spcBef>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2814387"/>
            <a:ext cx="6228000" cy="4622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4921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link ROB entry b to the corresponding register </a:t>
            </a:r>
            <a:r>
              <a:rPr lang="en-US" altLang="zh-CN" sz="2000" b="1" dirty="0" err="1">
                <a:solidFill>
                  <a:srgbClr val="00B0F0"/>
                </a:solidFill>
              </a:rPr>
              <a:t>rd</a:t>
            </a:r>
            <a:r>
              <a:rPr lang="en-US" altLang="zh-CN" sz="2000" b="1" dirty="0">
                <a:solidFill>
                  <a:srgbClr val="00B0F0"/>
                </a:solidFill>
              </a:rPr>
              <a:t>; </a:t>
            </a:r>
          </a:p>
          <a:p>
            <a:pPr lvl="0">
              <a:spcBef>
                <a:spcPct val="0"/>
              </a:spcBef>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3271587"/>
            <a:ext cx="6228000" cy="4622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5018523F-75B7-F74C-8787-F3BC34A87377}"/>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f</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or load, the other operand comes from </a:t>
            </a:r>
            <a:r>
              <a:rPr kumimoji="0" lang="en-US" altLang="zh-CN" sz="2000" b="1" i="0" u="none" strike="noStrike" kern="1200" cap="none" spc="0" normalizeH="0" baseline="0" noProof="0" dirty="0" err="1">
                <a:ln>
                  <a:noFill/>
                </a:ln>
                <a:solidFill>
                  <a:srgbClr val="92D050"/>
                </a:solidFill>
                <a:effectLst/>
                <a:uLnTx/>
                <a:uFillTx/>
                <a:latin typeface="Verdana" panose="020B0604030504040204" pitchFamily="34" charset="0"/>
                <a:ea typeface="宋体" panose="02010600030101010101" pitchFamily="2" charset="-122"/>
                <a:cs typeface="+mn-cs"/>
              </a:rPr>
              <a:t>imm</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4891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for store, the other operand comes from </a:t>
            </a:r>
            <a:r>
              <a:rPr lang="en-US" altLang="zh-CN" sz="2000" b="1" dirty="0" err="1">
                <a:solidFill>
                  <a:srgbClr val="00B0F0"/>
                </a:solidFill>
              </a:rPr>
              <a:t>imm</a:t>
            </a:r>
            <a:r>
              <a:rPr lang="en-US" altLang="zh-CN" sz="2000" b="1" dirty="0">
                <a:solidFill>
                  <a:srgbClr val="00B0F0"/>
                </a:solidFill>
              </a:rPr>
              <a:t>; </a:t>
            </a:r>
          </a:p>
          <a:p>
            <a:pPr lvl="0">
              <a:spcBef>
                <a:spcPct val="0"/>
              </a:spcBef>
              <a:buNone/>
              <a:defRPr/>
            </a:pPr>
            <a:r>
              <a:rPr lang="en-US" altLang="zh-CN" sz="2000" b="1" dirty="0">
                <a:solidFill>
                  <a:srgbClr val="92D050"/>
                </a:solidFill>
              </a:rPr>
              <a:t>store’s destination is memory instead of destination register;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3728787"/>
            <a:ext cx="6228000" cy="4622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6127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1:                                            a loop branch that is taken nine times in a row and then is not taken once;    assume predictor initialized as untaken;</a:t>
            </a:r>
          </a:p>
          <a:p>
            <a:r>
              <a:rPr lang="en-CN" altLang="en-CN" dirty="0"/>
              <a:t>prediction accuracy using 1-bit prediction: </a:t>
            </a:r>
            <a:r>
              <a:rPr lang="en-CN" altLang="en-CN" dirty="0">
                <a:solidFill>
                  <a:srgbClr val="00B0F0"/>
                </a:solidFill>
              </a:rPr>
              <a:t>80%</a:t>
            </a: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81010509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6180285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FP: compute upon both operands are available</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5013"/>
            <a:ext cx="5638800" cy="3860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98487798-E489-834C-A204-8F5CCC08E8EA}"/>
              </a:ext>
            </a:extLst>
          </p:cNvPr>
          <p:cNvSpPr>
            <a:spLocks noChangeArrowheads="1"/>
          </p:cNvSpPr>
          <p:nvPr/>
        </p:nvSpPr>
        <p:spPr bwMode="auto">
          <a:xfrm>
            <a:off x="914400" y="-5014"/>
            <a:ext cx="5638800" cy="3860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39404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388834"/>
            <a:ext cx="5638800" cy="67796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AC9D11A9-FD32-B042-B462-7EEB4C4329B9}"/>
              </a:ext>
            </a:extLst>
          </p:cNvPr>
          <p:cNvSpPr>
            <a:spLocks noChangeArrowheads="1"/>
          </p:cNvSpPr>
          <p:nvPr/>
        </p:nvSpPr>
        <p:spPr bwMode="auto">
          <a:xfrm>
            <a:off x="914400" y="1727182"/>
            <a:ext cx="5638800" cy="412424"/>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40789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p>
          <a:p>
            <a:pPr lvl="0">
              <a:spcBef>
                <a:spcPct val="0"/>
              </a:spcBef>
              <a:buNone/>
              <a:defRPr/>
            </a:pPr>
            <a:r>
              <a:rPr lang="en-US" altLang="zh-CN" sz="2000" b="1" dirty="0">
                <a:solidFill>
                  <a:srgbClr val="92D050"/>
                </a:solidFill>
              </a:rPr>
              <a:t>avoid RAW hazard, complete all stores before load;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654376"/>
            <a:ext cx="5638800" cy="412424"/>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AC9D11A9-FD32-B042-B462-7EEB4C4329B9}"/>
              </a:ext>
            </a:extLst>
          </p:cNvPr>
          <p:cNvSpPr>
            <a:spLocks noChangeArrowheads="1"/>
          </p:cNvSpPr>
          <p:nvPr/>
        </p:nvSpPr>
        <p:spPr bwMode="auto">
          <a:xfrm>
            <a:off x="914400" y="1727182"/>
            <a:ext cx="5638800" cy="412424"/>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A697F24A-6F04-8646-A6A0-76AF018BF559}"/>
              </a:ext>
            </a:extLst>
          </p:cNvPr>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may not have A-address conflict among them, for simplicity</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without comparing address fields of them;</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62721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p>
          <a:p>
            <a:pPr lvl="0">
              <a:spcBef>
                <a:spcPct val="0"/>
              </a:spcBef>
              <a:buNone/>
              <a:defRPr/>
            </a:pPr>
            <a:r>
              <a:rPr lang="en-US" altLang="zh-CN" sz="2000" b="1" dirty="0">
                <a:solidFill>
                  <a:srgbClr val="92D050"/>
                </a:solidFill>
              </a:rPr>
              <a:t>value to store need not arrive until just before store commit;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1728000"/>
            <a:ext cx="5638800" cy="412424"/>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DF290A91-73EB-144B-8B65-7D0D22762581}"/>
              </a:ext>
            </a:extLst>
          </p:cNvPr>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v</a:t>
            </a:r>
            <a:r>
              <a:rPr kumimoji="0" lang="en-US" altLang="zh-CN" sz="2000" b="1" i="0" u="none" strike="noStrike" kern="1200" cap="none" spc="0" normalizeH="0" baseline="0" noProof="0" dirty="0" err="1">
                <a:ln>
                  <a:noFill/>
                </a:ln>
                <a:solidFill>
                  <a:srgbClr val="92D050"/>
                </a:solidFill>
                <a:effectLst/>
                <a:uLnTx/>
                <a:uFillTx/>
                <a:latin typeface="Verdana" panose="020B0604030504040204" pitchFamily="34" charset="0"/>
                <a:ea typeface="宋体" panose="02010600030101010101" pitchFamily="2" charset="-122"/>
                <a:cs typeface="+mn-cs"/>
              </a:rPr>
              <a:t>alue</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can be placed directly into the store’s ROB entry by the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sourcing instruction;</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9A273C21-E40D-754D-928A-0CBE31D8B534}"/>
              </a:ext>
            </a:extLst>
          </p:cNvPr>
          <p:cNvSpPr>
            <a:spLocks noChangeArrowheads="1"/>
          </p:cNvSpPr>
          <p:nvPr/>
        </p:nvSpPr>
        <p:spPr bwMode="auto">
          <a:xfrm>
            <a:off x="-76200" y="31511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so compute store’s effective address when it is at ROB head,</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and about to commit;</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6745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p>
          <a:p>
            <a:pPr lvl="0">
              <a:spcBef>
                <a:spcPct val="0"/>
              </a:spcBef>
              <a:buNone/>
              <a:defRPr/>
            </a:pPr>
            <a:r>
              <a:rPr lang="en-US" altLang="zh-CN" sz="2000" b="1" dirty="0">
                <a:solidFill>
                  <a:srgbClr val="92D050"/>
                </a:solidFill>
              </a:rPr>
              <a:t>avoid RAW hazard, if there are earlier stores with same </a:t>
            </a:r>
            <a:r>
              <a:rPr lang="en-US" altLang="zh-CN" sz="2000" b="1" dirty="0" err="1">
                <a:solidFill>
                  <a:srgbClr val="92D050"/>
                </a:solidFill>
              </a:rPr>
              <a:t>addr</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1035376"/>
            <a:ext cx="5638800" cy="641024"/>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DF290A91-73EB-144B-8B65-7D0D22762581}"/>
              </a:ext>
            </a:extLst>
          </p:cNvPr>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store first, then load;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492347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Write Result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066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broadcast</a:t>
            </a:r>
            <a:r>
              <a:rPr lang="zh-CN" altLang="en-US" sz="2000" b="1" dirty="0">
                <a:solidFill>
                  <a:srgbClr val="00B0F0"/>
                </a:solidFill>
              </a:rPr>
              <a:t> </a:t>
            </a:r>
            <a:r>
              <a:rPr lang="en-US" altLang="zh-CN" sz="2000" b="1" dirty="0">
                <a:solidFill>
                  <a:srgbClr val="00B0F0"/>
                </a:solidFill>
              </a:rPr>
              <a:t>result to ROB entry and all dependent stations;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7" name="Picture 6">
            <a:extLst>
              <a:ext uri="{FF2B5EF4-FFF2-40B4-BE49-F238E27FC236}">
                <a16:creationId xmlns:a16="http://schemas.microsoft.com/office/drawing/2014/main" id="{E478782A-5ECD-2247-96A1-F89ACCFD8EDD}"/>
              </a:ext>
            </a:extLst>
          </p:cNvPr>
          <p:cNvPicPr>
            <a:picLocks noChangeAspect="1"/>
          </p:cNvPicPr>
          <p:nvPr/>
        </p:nvPicPr>
        <p:blipFill>
          <a:blip r:embed="rId3"/>
          <a:stretch>
            <a:fillRect/>
          </a:stretch>
        </p:blipFill>
        <p:spPr>
          <a:xfrm>
            <a:off x="0" y="17031"/>
            <a:ext cx="9144000" cy="120216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0"/>
            <a:ext cx="7543800" cy="76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2038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Write Result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066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d</a:t>
            </a:r>
            <a:r>
              <a:rPr lang="en-CN" altLang="zh-CN" sz="2000" b="1" dirty="0">
                <a:solidFill>
                  <a:srgbClr val="00B0F0"/>
                </a:solidFill>
              </a:rPr>
              <a:t>ata to store is available, writted from station to ROB</a:t>
            </a:r>
            <a:r>
              <a:rPr lang="en-US" altLang="zh-CN" sz="2000" b="1" dirty="0">
                <a:solidFill>
                  <a:srgbClr val="00B0F0"/>
                </a:solidFill>
              </a:rPr>
              <a:t>;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7" name="Picture 6">
            <a:extLst>
              <a:ext uri="{FF2B5EF4-FFF2-40B4-BE49-F238E27FC236}">
                <a16:creationId xmlns:a16="http://schemas.microsoft.com/office/drawing/2014/main" id="{E478782A-5ECD-2247-96A1-F89ACCFD8EDD}"/>
              </a:ext>
            </a:extLst>
          </p:cNvPr>
          <p:cNvPicPr>
            <a:picLocks noChangeAspect="1"/>
          </p:cNvPicPr>
          <p:nvPr/>
        </p:nvPicPr>
        <p:blipFill>
          <a:blip r:embed="rId3"/>
          <a:stretch>
            <a:fillRect/>
          </a:stretch>
        </p:blipFill>
        <p:spPr>
          <a:xfrm>
            <a:off x="0" y="17031"/>
            <a:ext cx="9144000" cy="120216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762000"/>
            <a:ext cx="75438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15240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according to prior requirement, store is ROB head, so ROB[h];</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220207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0"/>
            <a:ext cx="1981200" cy="838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3837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92D050"/>
                </a:solidFill>
              </a:rPr>
              <a:t>if misprediction, clear ROB (according to the textbook?)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52400"/>
            <a:ext cx="6096000" cy="6096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92D050"/>
                </a:solidFill>
              </a:rPr>
              <a:t>(at least clear </a:t>
            </a:r>
            <a:r>
              <a:rPr lang="en-US" altLang="zh-CN" sz="2000" b="1" dirty="0" err="1">
                <a:solidFill>
                  <a:srgbClr val="92D050"/>
                </a:solidFill>
              </a:rPr>
              <a:t>mispredicted</a:t>
            </a:r>
            <a:r>
              <a:rPr lang="en-US" altLang="zh-CN" sz="2000" b="1" dirty="0">
                <a:solidFill>
                  <a:srgbClr val="92D050"/>
                </a:solidFill>
              </a:rPr>
              <a:t> </a:t>
            </a:r>
            <a:r>
              <a:rPr lang="en-US" altLang="zh-CN" sz="2000" b="1" dirty="0" err="1">
                <a:solidFill>
                  <a:srgbClr val="92D050"/>
                </a:solidFill>
              </a:rPr>
              <a:t>branch&amp;its</a:t>
            </a:r>
            <a:r>
              <a:rPr lang="en-US" altLang="zh-CN" sz="2000" b="1" dirty="0">
                <a:solidFill>
                  <a:srgbClr val="92D050"/>
                </a:solidFill>
              </a:rPr>
              <a:t> dependent instructions)</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13184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92D050"/>
                </a:solidFill>
              </a:rPr>
              <a:t>store: write result to memory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755999"/>
            <a:ext cx="6096000" cy="396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61476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2: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468594356"/>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30274266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92D050"/>
                </a:solidFill>
              </a:rPr>
              <a:t>normal commit: write result to destination register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128000"/>
            <a:ext cx="6096000" cy="396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37321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00B0F0"/>
                </a:solidFill>
              </a:rPr>
              <a:t>after commit, release ROB entry and the corresponding station.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508999"/>
            <a:ext cx="6096000" cy="59903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a:extLst>
              <a:ext uri="{FF2B5EF4-FFF2-40B4-BE49-F238E27FC236}">
                <a16:creationId xmlns:a16="http://schemas.microsoft.com/office/drawing/2014/main" id="{EAEC0961-7BD4-DF4C-89BA-22AA28A8DC5D}"/>
              </a:ext>
            </a:extLst>
          </p:cNvPr>
          <p:cNvSpPr>
            <a:spLocks noGrp="1"/>
          </p:cNvSpPr>
          <p:nvPr>
            <p:ph type="title"/>
          </p:nvPr>
        </p:nvSpPr>
        <p:spPr>
          <a:xfrm>
            <a:off x="2" y="6248400"/>
            <a:ext cx="9143998" cy="609600"/>
          </a:xfrm>
        </p:spPr>
        <p:txBody>
          <a:bodyPr/>
          <a:lstStyle/>
          <a:p>
            <a:pPr algn="r"/>
            <a:r>
              <a:rPr lang="en-CN" sz="1000" dirty="0">
                <a:solidFill>
                  <a:schemeClr val="bg1"/>
                </a:solidFill>
              </a:rPr>
              <a:t>Hardware</a:t>
            </a:r>
            <a:br>
              <a:rPr lang="en-CN" sz="1000" dirty="0">
                <a:solidFill>
                  <a:schemeClr val="bg1"/>
                </a:solidFill>
              </a:rPr>
            </a:br>
            <a:r>
              <a:rPr lang="en-CN" sz="1000" dirty="0">
                <a:solidFill>
                  <a:schemeClr val="bg1"/>
                </a:solidFill>
              </a:rPr>
              <a:t>Speculation</a:t>
            </a:r>
          </a:p>
        </p:txBody>
      </p:sp>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spTree>
    <p:extLst>
      <p:ext uri="{BB962C8B-B14F-4D97-AF65-F5344CB8AC3E}">
        <p14:creationId xmlns:p14="http://schemas.microsoft.com/office/powerpoint/2010/main" val="172631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3"/>
          <a:stretch>
            <a:fillRect/>
          </a:stretch>
        </p:blipFill>
        <p:spPr>
          <a:xfrm>
            <a:off x="0" y="0"/>
            <a:ext cx="6014215" cy="6858000"/>
          </a:xfrm>
          <a:prstGeom prst="rect">
            <a:avLst/>
          </a:prstGeom>
        </p:spPr>
      </p:pic>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a:extLst>
              <a:ext uri="{FF2B5EF4-FFF2-40B4-BE49-F238E27FC236}">
                <a16:creationId xmlns:a16="http://schemas.microsoft.com/office/drawing/2014/main" id="{DE1AD84D-FCC1-4443-AB92-DD38C1398DB3}"/>
              </a:ext>
            </a:extLst>
          </p:cNvPr>
          <p:cNvSpPr>
            <a:spLocks noGrp="1"/>
          </p:cNvSpPr>
          <p:nvPr>
            <p:ph type="title"/>
          </p:nvPr>
        </p:nvSpPr>
        <p:spPr>
          <a:xfrm>
            <a:off x="0" y="5029200"/>
            <a:ext cx="9144000" cy="1143000"/>
          </a:xfrm>
        </p:spPr>
        <p:txBody>
          <a:bodyPr/>
          <a:lstStyle/>
          <a:p>
            <a:pPr algn="r"/>
            <a:r>
              <a:rPr lang="en-CN" dirty="0">
                <a:solidFill>
                  <a:srgbClr val="00B0F0"/>
                </a:solidFill>
              </a:rPr>
              <a:t>Hardware</a:t>
            </a:r>
            <a:br>
              <a:rPr lang="en-CN" dirty="0">
                <a:solidFill>
                  <a:srgbClr val="00B0F0"/>
                </a:solidFill>
              </a:rPr>
            </a:br>
            <a:r>
              <a:rPr lang="en-CN" dirty="0">
                <a:solidFill>
                  <a:srgbClr val="00B0F0"/>
                </a:solidFill>
              </a:rPr>
              <a:t>Speculation</a:t>
            </a:r>
          </a:p>
        </p:txBody>
      </p:sp>
    </p:spTree>
    <p:extLst>
      <p:ext uri="{BB962C8B-B14F-4D97-AF65-F5344CB8AC3E}">
        <p14:creationId xmlns:p14="http://schemas.microsoft.com/office/powerpoint/2010/main" val="138991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A23FA-B9D4-7A42-AED1-B651862A30F2}"/>
              </a:ext>
            </a:extLst>
          </p:cNvPr>
          <p:cNvPicPr>
            <a:picLocks noChangeAspect="1"/>
          </p:cNvPicPr>
          <p:nvPr/>
        </p:nvPicPr>
        <p:blipFill>
          <a:blip r:embed="rId2"/>
          <a:stretch>
            <a:fillRect/>
          </a:stretch>
        </p:blipFill>
        <p:spPr>
          <a:xfrm>
            <a:off x="480811" y="0"/>
            <a:ext cx="8635311" cy="6858000"/>
          </a:xfrm>
          <a:prstGeom prst="rect">
            <a:avLst/>
          </a:prstGeom>
        </p:spPr>
      </p:pic>
      <p:sp>
        <p:nvSpPr>
          <p:cNvPr id="6" name="Title 1">
            <a:extLst>
              <a:ext uri="{FF2B5EF4-FFF2-40B4-BE49-F238E27FC236}">
                <a16:creationId xmlns:a16="http://schemas.microsoft.com/office/drawing/2014/main" id="{F0426875-98D5-C04F-A31B-45A5D674E90A}"/>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kern="0" dirty="0">
                <a:solidFill>
                  <a:srgbClr val="00B0F0"/>
                </a:solidFill>
              </a:rPr>
              <a:t>how </a:t>
            </a:r>
            <a:r>
              <a:rPr lang="en-US" kern="0" dirty="0" err="1">
                <a:solidFill>
                  <a:srgbClr val="00B0F0"/>
                </a:solidFill>
              </a:rPr>
              <a:t>i</a:t>
            </a:r>
            <a:r>
              <a:rPr lang="en-US" kern="0" dirty="0">
                <a:solidFill>
                  <a:srgbClr val="00B0F0"/>
                </a:solidFill>
              </a:rPr>
              <a:t> understood </a:t>
            </a:r>
            <a:r>
              <a:rPr lang="en-US" kern="0" dirty="0" err="1">
                <a:solidFill>
                  <a:srgbClr val="00B0F0"/>
                </a:solidFill>
              </a:rPr>
              <a:t>tomasulo</a:t>
            </a:r>
            <a:endParaRPr lang="en-CN" kern="0" dirty="0">
              <a:solidFill>
                <a:srgbClr val="00B0F0"/>
              </a:solidFill>
            </a:endParaRPr>
          </a:p>
        </p:txBody>
      </p:sp>
    </p:spTree>
    <p:extLst>
      <p:ext uri="{BB962C8B-B14F-4D97-AF65-F5344CB8AC3E}">
        <p14:creationId xmlns:p14="http://schemas.microsoft.com/office/powerpoint/2010/main" val="930791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6EA1C9-42B3-0842-89E6-5E6DE0BB7FCB}"/>
              </a:ext>
            </a:extLst>
          </p:cNvPr>
          <p:cNvPicPr>
            <a:picLocks noChangeAspect="1"/>
          </p:cNvPicPr>
          <p:nvPr/>
        </p:nvPicPr>
        <p:blipFill>
          <a:blip r:embed="rId2"/>
          <a:stretch>
            <a:fillRect/>
          </a:stretch>
        </p:blipFill>
        <p:spPr>
          <a:xfrm>
            <a:off x="0" y="0"/>
            <a:ext cx="6490102" cy="6858000"/>
          </a:xfrm>
          <a:prstGeom prst="rect">
            <a:avLst/>
          </a:prstGeom>
        </p:spPr>
      </p:pic>
      <p:sp>
        <p:nvSpPr>
          <p:cNvPr id="5" name="Title 1">
            <a:extLst>
              <a:ext uri="{FF2B5EF4-FFF2-40B4-BE49-F238E27FC236}">
                <a16:creationId xmlns:a16="http://schemas.microsoft.com/office/drawing/2014/main" id="{FBDC3F23-0D38-AE40-938A-FFA6D292EC7E}"/>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kern="0" dirty="0">
                <a:solidFill>
                  <a:srgbClr val="00B0F0"/>
                </a:solidFill>
              </a:rPr>
              <a:t>and speculation</a:t>
            </a:r>
            <a:endParaRPr lang="en-CN" kern="0" dirty="0">
              <a:solidFill>
                <a:srgbClr val="00B0F0"/>
              </a:solidFill>
            </a:endParaRPr>
          </a:p>
        </p:txBody>
      </p:sp>
    </p:spTree>
    <p:extLst>
      <p:ext uri="{BB962C8B-B14F-4D97-AF65-F5344CB8AC3E}">
        <p14:creationId xmlns:p14="http://schemas.microsoft.com/office/powerpoint/2010/main" val="271377645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Branch prediction</a:t>
            </a:r>
          </a:p>
          <a:p>
            <a:pPr eaLnBrk="1" hangingPunct="1"/>
            <a:r>
              <a:rPr lang="en-US" altLang="zh-CN" dirty="0"/>
              <a:t>Register renaming</a:t>
            </a:r>
          </a:p>
          <a:p>
            <a:pPr eaLnBrk="1" hangingPunct="1"/>
            <a:r>
              <a:rPr lang="en-US" altLang="zh-CN" dirty="0" err="1"/>
              <a:t>Scoreboarding</a:t>
            </a:r>
            <a:endParaRPr lang="en-US" altLang="zh-CN" dirty="0"/>
          </a:p>
          <a:p>
            <a:pPr eaLnBrk="1" hangingPunct="1"/>
            <a:r>
              <a:rPr lang="en-US" altLang="zh-CN" dirty="0" err="1"/>
              <a:t>Tomasulo</a:t>
            </a:r>
            <a:endParaRPr lang="en-US" altLang="zh-CN" dirty="0"/>
          </a:p>
          <a:p>
            <a:pPr eaLnBrk="1" hangingPunct="1"/>
            <a:r>
              <a:rPr lang="en-US" altLang="zh-CN" dirty="0"/>
              <a:t>Speculation</a:t>
            </a:r>
          </a:p>
          <a:p>
            <a:pPr eaLnBrk="1" hangingPunct="1"/>
            <a:endParaRPr lang="en-US" altLang="zh-CN"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C</a:t>
            </a:r>
          </a:p>
        </p:txBody>
      </p:sp>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3.3-3.6</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580A-A7A6-5E45-BAC3-1BFDBFCF0E79}"/>
              </a:ext>
            </a:extLst>
          </p:cNvPr>
          <p:cNvSpPr>
            <a:spLocks noGrp="1"/>
          </p:cNvSpPr>
          <p:nvPr>
            <p:ph type="title"/>
          </p:nvPr>
        </p:nvSpPr>
        <p:spPr/>
        <p:txBody>
          <a:bodyPr/>
          <a:lstStyle/>
          <a:p>
            <a:r>
              <a:rPr lang="en-CN" dirty="0"/>
              <a:t>Further Reading</a:t>
            </a:r>
          </a:p>
        </p:txBody>
      </p:sp>
      <p:sp>
        <p:nvSpPr>
          <p:cNvPr id="3" name="Content Placeholder 2">
            <a:extLst>
              <a:ext uri="{FF2B5EF4-FFF2-40B4-BE49-F238E27FC236}">
                <a16:creationId xmlns:a16="http://schemas.microsoft.com/office/drawing/2014/main" id="{0746F133-3482-784C-9405-F33A13BCF8BE}"/>
              </a:ext>
            </a:extLst>
          </p:cNvPr>
          <p:cNvSpPr>
            <a:spLocks noGrp="1"/>
          </p:cNvSpPr>
          <p:nvPr>
            <p:ph idx="1"/>
          </p:nvPr>
        </p:nvSpPr>
        <p:spPr>
          <a:xfrm>
            <a:off x="457200" y="1600200"/>
            <a:ext cx="8686800" cy="4525963"/>
          </a:xfrm>
        </p:spPr>
        <p:txBody>
          <a:bodyPr/>
          <a:lstStyle/>
          <a:p>
            <a:r>
              <a:rPr lang="en-US" dirty="0">
                <a:hlinkClick r:id="rId2"/>
              </a:rPr>
              <a:t>Dynamic Branch Prediction</a:t>
            </a:r>
            <a:r>
              <a:rPr lang="en-CN" dirty="0"/>
              <a:t>                by Onur Mutlu</a:t>
            </a:r>
          </a:p>
        </p:txBody>
      </p:sp>
    </p:spTree>
    <p:extLst>
      <p:ext uri="{BB962C8B-B14F-4D97-AF65-F5344CB8AC3E}">
        <p14:creationId xmlns:p14="http://schemas.microsoft.com/office/powerpoint/2010/main" val="38913767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图片 4">
            <a:extLst>
              <a:ext uri="{FF2B5EF4-FFF2-40B4-BE49-F238E27FC236}">
                <a16:creationId xmlns:a16="http://schemas.microsoft.com/office/drawing/2014/main" id="{39D9746A-7725-614C-AE15-820B12CED0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122682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CB1AF86C-D562-D341-99DC-B388F6BBBE28}"/>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D94492A8-0830-6B41-B6BC-5AF90686FDDB}"/>
              </a:ext>
            </a:extLst>
          </p:cNvPr>
          <p:cNvSpPr txBox="1">
            <a:spLocks noChangeArrowheads="1"/>
          </p:cNvSpPr>
          <p:nvPr/>
        </p:nvSpPr>
        <p:spPr bwMode="auto">
          <a:xfrm>
            <a:off x="0" y="3581400"/>
            <a:ext cx="91440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in the moment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2: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087643720"/>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4760815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5" name="Picture 3">
            <a:extLst>
              <a:ext uri="{FF2B5EF4-FFF2-40B4-BE49-F238E27FC236}">
                <a16:creationId xmlns:a16="http://schemas.microsoft.com/office/drawing/2014/main" id="{A0C37B6C-7FE7-C041-8152-7E6A0AF58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08963"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AAA0D873-EDCF-9244-BCBA-7626171E0720}"/>
              </a:ext>
            </a:extLst>
          </p:cNvPr>
          <p:cNvSpPr txBox="1">
            <a:spLocks noChangeArrowheads="1"/>
          </p:cNvSpPr>
          <p:nvPr/>
        </p:nvSpPr>
        <p:spPr bwMode="auto">
          <a:xfrm>
            <a:off x="0" y="3581400"/>
            <a:ext cx="91440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a:t>
            </a:r>
            <a:r>
              <a:rPr kumimoji="0" lang="en-US" altLang="zh-CN" sz="66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in the moment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
            <a:extLst>
              <a:ext uri="{FF2B5EF4-FFF2-40B4-BE49-F238E27FC236}">
                <a16:creationId xmlns:a16="http://schemas.microsoft.com/office/drawing/2014/main" id="{DEF927BB-C442-5E4A-9DEE-E1D0B53BE698}"/>
              </a:ext>
            </a:extLst>
          </p:cNvPr>
          <p:cNvSpPr>
            <a:spLocks noGrp="1" noChangeArrowheads="1"/>
          </p:cNvSpPr>
          <p:nvPr>
            <p:ph type="title"/>
          </p:nvPr>
        </p:nvSpPr>
        <p:spPr/>
        <p:txBody>
          <a:bodyPr/>
          <a:lstStyle/>
          <a:p>
            <a:r>
              <a:rPr lang="en-US" altLang="zh-CN"/>
              <a:t>#What’s More</a:t>
            </a:r>
            <a:endParaRPr lang="zh-CN" altLang="en-US"/>
          </a:p>
        </p:txBody>
      </p:sp>
      <p:sp>
        <p:nvSpPr>
          <p:cNvPr id="181250" name="内容占位符 2">
            <a:extLst>
              <a:ext uri="{FF2B5EF4-FFF2-40B4-BE49-F238E27FC236}">
                <a16:creationId xmlns:a16="http://schemas.microsoft.com/office/drawing/2014/main" id="{B7D76910-3EEB-ED4E-BB9A-25EE08E01980}"/>
              </a:ext>
            </a:extLst>
          </p:cNvPr>
          <p:cNvSpPr>
            <a:spLocks noGrp="1" noChangeArrowheads="1"/>
          </p:cNvSpPr>
          <p:nvPr>
            <p:ph idx="1"/>
          </p:nvPr>
        </p:nvSpPr>
        <p:spPr>
          <a:xfrm>
            <a:off x="457200" y="1600200"/>
            <a:ext cx="7239000" cy="4525963"/>
          </a:xfrm>
        </p:spPr>
        <p:txBody>
          <a:bodyPr/>
          <a:lstStyle/>
          <a:p>
            <a:r>
              <a:rPr lang="en-US" altLang="zh-CN">
                <a:hlinkClick r:id="rId2"/>
              </a:rPr>
              <a:t>Want to Be Happier? Stay in The Moment</a:t>
            </a:r>
            <a:r>
              <a:rPr lang="en-US" altLang="zh-CN"/>
              <a:t> </a:t>
            </a:r>
          </a:p>
          <a:p>
            <a:pPr>
              <a:buFontTx/>
              <a:buNone/>
            </a:pPr>
            <a:r>
              <a:rPr lang="en-US" altLang="zh-CN"/>
              <a:t>	by Matt Killingsworth</a:t>
            </a:r>
          </a:p>
          <a:p>
            <a:r>
              <a:rPr lang="en-US" altLang="zh-CN">
                <a:hlinkClick r:id="rId3"/>
              </a:rPr>
              <a:t>Avoid the Comparison Trap and Run Your Own Race</a:t>
            </a:r>
            <a:endParaRPr lang="en-US" altLang="zh-CN"/>
          </a:p>
          <a:p>
            <a:pPr>
              <a:buFontTx/>
              <a:buNone/>
            </a:pPr>
            <a:r>
              <a:rPr lang="en-US" altLang="zh-CN"/>
              <a:t>	by Jeff Goins</a:t>
            </a:r>
          </a:p>
          <a:p>
            <a:r>
              <a:rPr lang="en-US" altLang="en-CN" u="sng">
                <a:hlinkClick r:id="rId4"/>
              </a:rPr>
              <a:t>On Finding Your PhD Advisor</a:t>
            </a:r>
            <a:endParaRPr lang="en-US" altLang="zh-CN"/>
          </a:p>
          <a:p>
            <a:pPr>
              <a:buFontTx/>
              <a:buNone/>
            </a:pPr>
            <a:r>
              <a:rPr lang="en-US" altLang="zh-CN"/>
              <a:t>	by Kai Bu</a:t>
            </a:r>
          </a:p>
          <a:p>
            <a:pPr>
              <a:buFontTx/>
              <a:buNone/>
            </a:pPr>
            <a:endParaRPr lang="en-US" altLang="zh-CN"/>
          </a:p>
          <a:p>
            <a:pPr>
              <a:buFontTx/>
              <a:buNone/>
            </a:pPr>
            <a:r>
              <a:rPr lang="en-US" altLang="zh-CN"/>
              <a:t> </a:t>
            </a:r>
          </a:p>
          <a:p>
            <a:endParaRPr lang="en-US" altLang="zh-CN"/>
          </a:p>
          <a:p>
            <a:pPr>
              <a:buFontTx/>
              <a:buNone/>
            </a:pPr>
            <a:endParaRPr lang="en-US" altLang="zh-CN"/>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a:extLst>
              <a:ext uri="{FF2B5EF4-FFF2-40B4-BE49-F238E27FC236}">
                <a16:creationId xmlns:a16="http://schemas.microsoft.com/office/drawing/2014/main" id="{EAC2DB38-97A3-234D-AB77-C88BB520DE4F}"/>
              </a:ext>
            </a:extLst>
          </p:cNvPr>
          <p:cNvSpPr>
            <a:spLocks noGrp="1" noChangeArrowheads="1"/>
          </p:cNvSpPr>
          <p:nvPr>
            <p:ph type="title"/>
          </p:nvPr>
        </p:nvSpPr>
        <p:spPr/>
        <p:txBody>
          <a:bodyPr/>
          <a:lstStyle/>
          <a:p>
            <a:r>
              <a:rPr lang="en-US" altLang="zh-CN"/>
              <a:t>#What’s More</a:t>
            </a:r>
            <a:endParaRPr lang="en-CN" altLang="en-CN"/>
          </a:p>
        </p:txBody>
      </p:sp>
      <p:sp>
        <p:nvSpPr>
          <p:cNvPr id="182274" name="Content Placeholder 2">
            <a:extLst>
              <a:ext uri="{FF2B5EF4-FFF2-40B4-BE49-F238E27FC236}">
                <a16:creationId xmlns:a16="http://schemas.microsoft.com/office/drawing/2014/main" id="{3DC92067-E9BC-FF43-B1D0-F3414582AB5A}"/>
              </a:ext>
            </a:extLst>
          </p:cNvPr>
          <p:cNvSpPr>
            <a:spLocks noGrp="1" noChangeArrowheads="1"/>
          </p:cNvSpPr>
          <p:nvPr>
            <p:ph idx="1"/>
          </p:nvPr>
        </p:nvSpPr>
        <p:spPr>
          <a:xfrm>
            <a:off x="0" y="1600200"/>
            <a:ext cx="9144000" cy="4525963"/>
          </a:xfrm>
        </p:spPr>
        <p:txBody>
          <a:bodyPr/>
          <a:lstStyle/>
          <a:p>
            <a:pPr marL="0" indent="0" algn="ctr">
              <a:buFontTx/>
              <a:buNone/>
            </a:pPr>
            <a:r>
              <a:rPr lang="en-US" altLang="en-CN" b="1">
                <a:solidFill>
                  <a:srgbClr val="00B0F0"/>
                </a:solidFill>
              </a:rPr>
              <a:t>be in the moment with zyzyzy</a:t>
            </a:r>
          </a:p>
        </p:txBody>
      </p:sp>
      <p:pic>
        <p:nvPicPr>
          <p:cNvPr id="182275" name="Picture 2" descr="Nils Frahm: All Encores Album Review | Pitchfork">
            <a:extLst>
              <a:ext uri="{FF2B5EF4-FFF2-40B4-BE49-F238E27FC236}">
                <a16:creationId xmlns:a16="http://schemas.microsoft.com/office/drawing/2014/main" id="{49F4588A-CF20-E64E-8CE5-CDD0688D8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03475"/>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6" name="Picture 4" descr="Flying - S.E.N.S. - 单曲- 网易云音乐">
            <a:extLst>
              <a:ext uri="{FF2B5EF4-FFF2-40B4-BE49-F238E27FC236}">
                <a16:creationId xmlns:a16="http://schemas.microsoft.com/office/drawing/2014/main" id="{EAC3BC68-8548-D14F-90EE-2122D7170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475" y="2403475"/>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7" name="Picture 6" descr="Robert Schumann, Adrian Aeschbacher - Traumerei Kinderszenen Op.15 (Vinyl)  | Discogs">
            <a:extLst>
              <a:ext uri="{FF2B5EF4-FFF2-40B4-BE49-F238E27FC236}">
                <a16:creationId xmlns:a16="http://schemas.microsoft.com/office/drawing/2014/main" id="{669E0C0F-1D18-B342-85D4-40E7988DC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403475"/>
            <a:ext cx="25908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Rectangle 4">
            <a:extLst>
              <a:ext uri="{FF2B5EF4-FFF2-40B4-BE49-F238E27FC236}">
                <a16:creationId xmlns:a16="http://schemas.microsoft.com/office/drawing/2014/main" id="{CAFBEC4F-F77C-EB40-A2DD-6E728AE34F35}"/>
              </a:ext>
            </a:extLst>
          </p:cNvPr>
          <p:cNvSpPr>
            <a:spLocks noChangeArrowheads="1"/>
          </p:cNvSpPr>
          <p:nvPr/>
        </p:nvSpPr>
        <p:spPr bwMode="auto">
          <a:xfrm>
            <a:off x="3292475"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6"/>
              </a:rPr>
              <a:t>flying</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79" name="Rectangle 4">
            <a:extLst>
              <a:ext uri="{FF2B5EF4-FFF2-40B4-BE49-F238E27FC236}">
                <a16:creationId xmlns:a16="http://schemas.microsoft.com/office/drawing/2014/main" id="{021E2D80-69A9-5545-BF3F-4AA7FD173A21}"/>
              </a:ext>
            </a:extLst>
          </p:cNvPr>
          <p:cNvSpPr>
            <a:spLocks noChangeArrowheads="1"/>
          </p:cNvSpPr>
          <p:nvPr/>
        </p:nvSpPr>
        <p:spPr bwMode="auto">
          <a:xfrm>
            <a:off x="152400"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hlinkClick r:id="rId7"/>
              </a:rPr>
              <a:t>sweet little lie</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0" name="Rectangle 4">
            <a:extLst>
              <a:ext uri="{FF2B5EF4-FFF2-40B4-BE49-F238E27FC236}">
                <a16:creationId xmlns:a16="http://schemas.microsoft.com/office/drawing/2014/main" id="{6A553F06-2496-3C4A-877D-D15212A9D004}"/>
              </a:ext>
            </a:extLst>
          </p:cNvPr>
          <p:cNvSpPr>
            <a:spLocks noChangeArrowheads="1"/>
          </p:cNvSpPr>
          <p:nvPr/>
        </p:nvSpPr>
        <p:spPr bwMode="auto">
          <a:xfrm>
            <a:off x="6400800"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hlinkClick r:id="rId8"/>
              </a:rPr>
              <a:t>traumerei</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1" name="Rectangle 4">
            <a:extLst>
              <a:ext uri="{FF2B5EF4-FFF2-40B4-BE49-F238E27FC236}">
                <a16:creationId xmlns:a16="http://schemas.microsoft.com/office/drawing/2014/main" id="{44E6A969-489C-2C42-A649-CEF61D99800A}"/>
              </a:ext>
            </a:extLst>
          </p:cNvPr>
          <p:cNvSpPr>
            <a:spLocks noChangeArrowheads="1"/>
          </p:cNvSpPr>
          <p:nvPr/>
        </p:nvSpPr>
        <p:spPr bwMode="auto">
          <a:xfrm>
            <a:off x="152400"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pzy</a:t>
            </a:r>
          </a:p>
        </p:txBody>
      </p:sp>
      <p:sp>
        <p:nvSpPr>
          <p:cNvPr id="182282" name="Rectangle 4">
            <a:extLst>
              <a:ext uri="{FF2B5EF4-FFF2-40B4-BE49-F238E27FC236}">
                <a16:creationId xmlns:a16="http://schemas.microsoft.com/office/drawing/2014/main" id="{874F1CF6-AC1E-0B4A-A278-6DD3C497E1F1}"/>
              </a:ext>
            </a:extLst>
          </p:cNvPr>
          <p:cNvSpPr>
            <a:spLocks noChangeArrowheads="1"/>
          </p:cNvSpPr>
          <p:nvPr/>
        </p:nvSpPr>
        <p:spPr bwMode="auto">
          <a:xfrm>
            <a:off x="3292475"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bzy</a:t>
            </a:r>
          </a:p>
        </p:txBody>
      </p:sp>
      <p:sp>
        <p:nvSpPr>
          <p:cNvPr id="182283" name="Rectangle 4">
            <a:extLst>
              <a:ext uri="{FF2B5EF4-FFF2-40B4-BE49-F238E27FC236}">
                <a16:creationId xmlns:a16="http://schemas.microsoft.com/office/drawing/2014/main" id="{8DB0EB41-F9E4-3F47-BA07-A77123BD5DAC}"/>
              </a:ext>
            </a:extLst>
          </p:cNvPr>
          <p:cNvSpPr>
            <a:spLocks noChangeArrowheads="1"/>
          </p:cNvSpPr>
          <p:nvPr/>
        </p:nvSpPr>
        <p:spPr bwMode="auto">
          <a:xfrm>
            <a:off x="6400800"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gzy</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a:extLst>
              <a:ext uri="{FF2B5EF4-FFF2-40B4-BE49-F238E27FC236}">
                <a16:creationId xmlns:a16="http://schemas.microsoft.com/office/drawing/2014/main" id="{EAC2DB38-97A3-234D-AB77-C88BB520DE4F}"/>
              </a:ext>
            </a:extLst>
          </p:cNvPr>
          <p:cNvSpPr>
            <a:spLocks noGrp="1" noChangeArrowheads="1"/>
          </p:cNvSpPr>
          <p:nvPr>
            <p:ph type="title"/>
          </p:nvPr>
        </p:nvSpPr>
        <p:spPr/>
        <p:txBody>
          <a:bodyPr/>
          <a:lstStyle/>
          <a:p>
            <a:r>
              <a:rPr lang="en-US" altLang="zh-CN"/>
              <a:t>#What’s More</a:t>
            </a:r>
            <a:endParaRPr lang="en-CN" altLang="en-CN"/>
          </a:p>
        </p:txBody>
      </p:sp>
      <p:sp>
        <p:nvSpPr>
          <p:cNvPr id="182274" name="Content Placeholder 2">
            <a:extLst>
              <a:ext uri="{FF2B5EF4-FFF2-40B4-BE49-F238E27FC236}">
                <a16:creationId xmlns:a16="http://schemas.microsoft.com/office/drawing/2014/main" id="{3DC92067-E9BC-FF43-B1D0-F3414582AB5A}"/>
              </a:ext>
            </a:extLst>
          </p:cNvPr>
          <p:cNvSpPr>
            <a:spLocks noGrp="1" noChangeArrowheads="1"/>
          </p:cNvSpPr>
          <p:nvPr>
            <p:ph idx="1"/>
          </p:nvPr>
        </p:nvSpPr>
        <p:spPr>
          <a:xfrm>
            <a:off x="0" y="1600200"/>
            <a:ext cx="9144000" cy="4525963"/>
          </a:xfrm>
        </p:spPr>
        <p:txBody>
          <a:bodyPr/>
          <a:lstStyle/>
          <a:p>
            <a:pPr marL="0" indent="0" algn="ctr">
              <a:buFontTx/>
              <a:buNone/>
            </a:pPr>
            <a:r>
              <a:rPr lang="en-US" altLang="en-CN" b="1" dirty="0">
                <a:solidFill>
                  <a:srgbClr val="00B0F0"/>
                </a:solidFill>
              </a:rPr>
              <a:t>be in the moment with </a:t>
            </a:r>
            <a:r>
              <a:rPr lang="en-US" altLang="en-CN" b="1" dirty="0" err="1">
                <a:solidFill>
                  <a:srgbClr val="00B0F0"/>
                </a:solidFill>
              </a:rPr>
              <a:t>zyzy</a:t>
            </a:r>
            <a:endParaRPr lang="en-US" altLang="en-CN" b="1" dirty="0">
              <a:solidFill>
                <a:srgbClr val="00B0F0"/>
              </a:solidFill>
            </a:endParaRPr>
          </a:p>
        </p:txBody>
      </p:sp>
      <p:sp>
        <p:nvSpPr>
          <p:cNvPr id="182279" name="Rectangle 4">
            <a:extLst>
              <a:ext uri="{FF2B5EF4-FFF2-40B4-BE49-F238E27FC236}">
                <a16:creationId xmlns:a16="http://schemas.microsoft.com/office/drawing/2014/main" id="{021E2D80-69A9-5545-BF3F-4AA7FD173A21}"/>
              </a:ext>
            </a:extLst>
          </p:cNvPr>
          <p:cNvSpPr>
            <a:spLocks noChangeArrowheads="1"/>
          </p:cNvSpPr>
          <p:nvPr/>
        </p:nvSpPr>
        <p:spPr bwMode="auto">
          <a:xfrm>
            <a:off x="1371600"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3"/>
              </a:rPr>
              <a:t>always with me</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0" name="Rectangle 4">
            <a:extLst>
              <a:ext uri="{FF2B5EF4-FFF2-40B4-BE49-F238E27FC236}">
                <a16:creationId xmlns:a16="http://schemas.microsoft.com/office/drawing/2014/main" id="{6A553F06-2496-3C4A-877D-D15212A9D004}"/>
              </a:ext>
            </a:extLst>
          </p:cNvPr>
          <p:cNvSpPr>
            <a:spLocks noChangeArrowheads="1"/>
          </p:cNvSpPr>
          <p:nvPr/>
        </p:nvSpPr>
        <p:spPr bwMode="auto">
          <a:xfrm>
            <a:off x="5029200" y="4857750"/>
            <a:ext cx="2971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4"/>
              </a:rPr>
              <a:t>nanachi in the light</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1" name="Rectangle 4">
            <a:extLst>
              <a:ext uri="{FF2B5EF4-FFF2-40B4-BE49-F238E27FC236}">
                <a16:creationId xmlns:a16="http://schemas.microsoft.com/office/drawing/2014/main" id="{44E6A969-489C-2C42-A649-CEF61D99800A}"/>
              </a:ext>
            </a:extLst>
          </p:cNvPr>
          <p:cNvSpPr>
            <a:spLocks noChangeArrowheads="1"/>
          </p:cNvSpPr>
          <p:nvPr/>
        </p:nvSpPr>
        <p:spPr bwMode="auto">
          <a:xfrm>
            <a:off x="1371600"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c</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zy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3" name="Rectangle 4">
            <a:extLst>
              <a:ext uri="{FF2B5EF4-FFF2-40B4-BE49-F238E27FC236}">
                <a16:creationId xmlns:a16="http://schemas.microsoft.com/office/drawing/2014/main" id="{8DB0EB41-F9E4-3F47-BA07-A77123BD5DAC}"/>
              </a:ext>
            </a:extLst>
          </p:cNvPr>
          <p:cNvSpPr>
            <a:spLocks noChangeArrowheads="1"/>
          </p:cNvSpPr>
          <p:nvPr/>
        </p:nvSpPr>
        <p:spPr bwMode="auto">
          <a:xfrm>
            <a:off x="5216380" y="5464302"/>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zy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30722" name="Picture 2" descr="プライムセレクション 宗次郎 - Album by Sojiro | Spotify">
            <a:extLst>
              <a:ext uri="{FF2B5EF4-FFF2-40B4-BE49-F238E27FC236}">
                <a16:creationId xmlns:a16="http://schemas.microsoft.com/office/drawing/2014/main" id="{A52115B4-4CB8-6E4F-83FA-962A8B1B7D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600" y="2403474"/>
            <a:ext cx="2623784" cy="2590799"/>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Nanachi In The Light by iF2L">
            <a:extLst>
              <a:ext uri="{FF2B5EF4-FFF2-40B4-BE49-F238E27FC236}">
                <a16:creationId xmlns:a16="http://schemas.microsoft.com/office/drawing/2014/main" id="{FB68FCE1-BE59-7340-84AD-6728353102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9888" y="2403474"/>
            <a:ext cx="2623784" cy="262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46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itle 1">
            <a:extLst>
              <a:ext uri="{FF2B5EF4-FFF2-40B4-BE49-F238E27FC236}">
                <a16:creationId xmlns:a16="http://schemas.microsoft.com/office/drawing/2014/main" id="{93817886-4376-D540-85E0-7D78693F9EFD}"/>
              </a:ext>
            </a:extLst>
          </p:cNvPr>
          <p:cNvSpPr>
            <a:spLocks noGrp="1" noChangeArrowheads="1"/>
          </p:cNvSpPr>
          <p:nvPr>
            <p:ph type="title"/>
          </p:nvPr>
        </p:nvSpPr>
        <p:spPr/>
        <p:txBody>
          <a:bodyPr/>
          <a:lstStyle/>
          <a:p>
            <a:r>
              <a:rPr lang="en-CN" altLang="en-CN"/>
              <a:t>#What’s More</a:t>
            </a:r>
          </a:p>
        </p:txBody>
      </p:sp>
      <p:pic>
        <p:nvPicPr>
          <p:cNvPr id="184322" name="Picture 3">
            <a:extLst>
              <a:ext uri="{FF2B5EF4-FFF2-40B4-BE49-F238E27FC236}">
                <a16:creationId xmlns:a16="http://schemas.microsoft.com/office/drawing/2014/main" id="{C218EF49-C32E-C74C-8761-3D99C05F7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2646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C743132-C569-E941-812F-89C20D012100}"/>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everdream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hlinkClick r:id="rId4"/>
              </a:rPr>
              <a:t>https://www.bilibili.com/video/BV1PW41127BQ</a:t>
            </a:r>
            <a:r>
              <a:rPr kumimoji="0" lang="en-US" altLang="zh-CN"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2: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758923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2: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1058848613"/>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34435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2: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1835896040"/>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70529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Dynamic vs Static</a:t>
            </a:r>
          </a:p>
        </p:txBody>
      </p:sp>
    </p:spTree>
    <p:extLst>
      <p:ext uri="{BB962C8B-B14F-4D97-AF65-F5344CB8AC3E}">
        <p14:creationId xmlns:p14="http://schemas.microsoft.com/office/powerpoint/2010/main" val="2256953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2: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77517127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577044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2: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864515645"/>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175668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2: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172211711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405623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dirty="0"/>
              <a:t>Example 2:                                            a loop branch that is taken and then untaken, repeating 10 iterations; assume predictor initialized as untaken;</a:t>
            </a:r>
          </a:p>
          <a:p>
            <a:r>
              <a:rPr lang="en-CN" altLang="en-CN" dirty="0"/>
              <a:t>prediction accuracy using 1-bit prediction: </a:t>
            </a:r>
            <a:r>
              <a:rPr lang="en-CN" altLang="en-CN" dirty="0">
                <a:solidFill>
                  <a:srgbClr val="FFC000"/>
                </a:solidFill>
              </a:rPr>
              <a:t>0%</a:t>
            </a: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767293891"/>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755024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839200" cy="4525963"/>
          </a:xfrm>
        </p:spPr>
        <p:txBody>
          <a:bodyPr/>
          <a:lstStyle/>
          <a:p>
            <a:r>
              <a:rPr lang="en-CN" altLang="en-CN" dirty="0"/>
              <a:t>Limitation:                                            predictor changes too quickly upon each single misprediction                           </a:t>
            </a:r>
            <a:r>
              <a:rPr lang="en-CN" altLang="en-CN" dirty="0">
                <a:solidFill>
                  <a:schemeClr val="bg1"/>
                </a:solidFill>
              </a:rPr>
              <a:t>lim</a:t>
            </a:r>
            <a:r>
              <a:rPr lang="en-CN" altLang="en-CN" dirty="0"/>
              <a:t> </a:t>
            </a:r>
          </a:p>
          <a:p>
            <a:r>
              <a:rPr lang="en-US" altLang="en-CN" dirty="0"/>
              <a:t>e</a:t>
            </a:r>
            <a:r>
              <a:rPr lang="en-CN" altLang="en-CN" dirty="0"/>
              <a:t>ven though the branch may be mostly taken or mostly not taken</a:t>
            </a:r>
            <a:endParaRPr lang="en-CN" altLang="en-CN" dirty="0">
              <a:solidFill>
                <a:srgbClr val="FFC00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485274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914399" y="3656320"/>
            <a:ext cx="5351103" cy="3201679"/>
          </a:xfrm>
          <a:prstGeom prst="rect">
            <a:avLst/>
          </a:prstGeom>
        </p:spPr>
      </p:pic>
    </p:spTree>
    <p:extLst>
      <p:ext uri="{BB962C8B-B14F-4D97-AF65-F5344CB8AC3E}">
        <p14:creationId xmlns:p14="http://schemas.microsoft.com/office/powerpoint/2010/main" val="1378971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914399" y="3656320"/>
            <a:ext cx="5351103" cy="3201679"/>
          </a:xfrm>
          <a:prstGeom prst="rect">
            <a:avLst/>
          </a:prstGeom>
        </p:spPr>
      </p:pic>
      <p:sp>
        <p:nvSpPr>
          <p:cNvPr id="6" name="Text Box 6">
            <a:extLst>
              <a:ext uri="{FF2B5EF4-FFF2-40B4-BE49-F238E27FC236}">
                <a16:creationId xmlns:a16="http://schemas.microsoft.com/office/drawing/2014/main" id="{6B6B54CE-DAA1-C042-A135-893464081381}"/>
              </a:ext>
            </a:extLst>
          </p:cNvPr>
          <p:cNvSpPr txBox="1">
            <a:spLocks noChangeArrowheads="1"/>
          </p:cNvSpPr>
          <p:nvPr/>
        </p:nvSpPr>
        <p:spPr bwMode="auto">
          <a:xfrm>
            <a:off x="152400" y="4001869"/>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strongly</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taken</a:t>
            </a:r>
          </a:p>
        </p:txBody>
      </p:sp>
      <p:sp>
        <p:nvSpPr>
          <p:cNvPr id="7" name="Text Box 6">
            <a:extLst>
              <a:ext uri="{FF2B5EF4-FFF2-40B4-BE49-F238E27FC236}">
                <a16:creationId xmlns:a16="http://schemas.microsoft.com/office/drawing/2014/main" id="{A3F33ABA-6D5E-E547-ABE6-7150B8264BAB}"/>
              </a:ext>
            </a:extLst>
          </p:cNvPr>
          <p:cNvSpPr txBox="1">
            <a:spLocks noChangeArrowheads="1"/>
          </p:cNvSpPr>
          <p:nvPr/>
        </p:nvSpPr>
        <p:spPr bwMode="auto">
          <a:xfrm>
            <a:off x="5948033" y="4001869"/>
            <a:ext cx="9861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weakly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taken</a:t>
            </a:r>
          </a:p>
        </p:txBody>
      </p:sp>
      <p:sp>
        <p:nvSpPr>
          <p:cNvPr id="8" name="Text Box 6">
            <a:extLst>
              <a:ext uri="{FF2B5EF4-FFF2-40B4-BE49-F238E27FC236}">
                <a16:creationId xmlns:a16="http://schemas.microsoft.com/office/drawing/2014/main" id="{CFC2324D-6D7B-9249-ADDB-DFCE1D3D7F96}"/>
              </a:ext>
            </a:extLst>
          </p:cNvPr>
          <p:cNvSpPr txBox="1">
            <a:spLocks noChangeArrowheads="1"/>
          </p:cNvSpPr>
          <p:nvPr/>
        </p:nvSpPr>
        <p:spPr bwMode="auto">
          <a:xfrm>
            <a:off x="6142253" y="5638799"/>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strongly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untaken</a:t>
            </a:r>
          </a:p>
        </p:txBody>
      </p:sp>
      <p:sp>
        <p:nvSpPr>
          <p:cNvPr id="9" name="Text Box 6">
            <a:extLst>
              <a:ext uri="{FF2B5EF4-FFF2-40B4-BE49-F238E27FC236}">
                <a16:creationId xmlns:a16="http://schemas.microsoft.com/office/drawing/2014/main" id="{93C3682D-25A2-8C42-8B3D-8DD0F05C9C5B}"/>
              </a:ext>
            </a:extLst>
          </p:cNvPr>
          <p:cNvSpPr txBox="1">
            <a:spLocks noChangeArrowheads="1"/>
          </p:cNvSpPr>
          <p:nvPr/>
        </p:nvSpPr>
        <p:spPr bwMode="auto">
          <a:xfrm>
            <a:off x="0" y="5638800"/>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weakly</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untaken</a:t>
            </a:r>
          </a:p>
        </p:txBody>
      </p:sp>
    </p:spTree>
    <p:extLst>
      <p:ext uri="{BB962C8B-B14F-4D97-AF65-F5344CB8AC3E}">
        <p14:creationId xmlns:p14="http://schemas.microsoft.com/office/powerpoint/2010/main" val="413075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529962835"/>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33454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616370373"/>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154728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99461871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154188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solidFill>
                  <a:schemeClr val="bg1"/>
                </a:solidFill>
              </a:rPr>
              <a:t>Dynamic vs </a:t>
            </a:r>
            <a:r>
              <a:rPr lang="en-US" altLang="zh-CN" dirty="0"/>
              <a:t>Static</a:t>
            </a:r>
          </a:p>
        </p:txBody>
      </p:sp>
    </p:spTree>
    <p:extLst>
      <p:ext uri="{BB962C8B-B14F-4D97-AF65-F5344CB8AC3E}">
        <p14:creationId xmlns:p14="http://schemas.microsoft.com/office/powerpoint/2010/main" val="1167020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3673345572"/>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731280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687319789"/>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423242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2873460379"/>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888423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1994992503"/>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438498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6" name="Table 3">
            <a:extLst>
              <a:ext uri="{FF2B5EF4-FFF2-40B4-BE49-F238E27FC236}">
                <a16:creationId xmlns:a16="http://schemas.microsoft.com/office/drawing/2014/main" id="{CD0D6E61-F8E3-524D-9E8B-79B625B6FFCA}"/>
              </a:ext>
            </a:extLst>
          </p:cNvPr>
          <p:cNvGraphicFramePr>
            <a:graphicFrameLocks noGrp="1"/>
          </p:cNvGraphicFramePr>
          <p:nvPr>
            <p:extLst>
              <p:ext uri="{D42A27DB-BD31-4B8C-83A1-F6EECF244321}">
                <p14:modId xmlns:p14="http://schemas.microsoft.com/office/powerpoint/2010/main" val="738719679"/>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667885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                             </a:t>
            </a:r>
            <a:r>
              <a:rPr lang="en-US" altLang="en-CN" dirty="0">
                <a:solidFill>
                  <a:srgbClr val="92D050"/>
                </a:solidFill>
              </a:rPr>
              <a:t>50% accuracy        </a:t>
            </a:r>
          </a:p>
          <a:p>
            <a:endParaRPr lang="en-CN" altLang="en-CN" dirty="0"/>
          </a:p>
        </p:txBody>
      </p:sp>
      <p:graphicFrame>
        <p:nvGraphicFramePr>
          <p:cNvPr id="6" name="Table 3">
            <a:extLst>
              <a:ext uri="{FF2B5EF4-FFF2-40B4-BE49-F238E27FC236}">
                <a16:creationId xmlns:a16="http://schemas.microsoft.com/office/drawing/2014/main" id="{CD0D6E61-F8E3-524D-9E8B-79B625B6FFCA}"/>
              </a:ext>
            </a:extLst>
          </p:cNvPr>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178956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0DAC1-CF36-0943-8B0D-A4D34433E822}"/>
              </a:ext>
            </a:extLst>
          </p:cNvPr>
          <p:cNvPicPr>
            <a:picLocks noChangeAspect="1"/>
          </p:cNvPicPr>
          <p:nvPr/>
        </p:nvPicPr>
        <p:blipFill>
          <a:blip r:embed="rId3"/>
          <a:stretch>
            <a:fillRect/>
          </a:stretch>
        </p:blipFill>
        <p:spPr>
          <a:xfrm>
            <a:off x="0" y="0"/>
            <a:ext cx="8843211" cy="6858000"/>
          </a:xfrm>
          <a:prstGeom prst="rect">
            <a:avLst/>
          </a:prstGeom>
        </p:spPr>
      </p:pic>
      <p:sp>
        <p:nvSpPr>
          <p:cNvPr id="2" name="Title 1">
            <a:extLst>
              <a:ext uri="{FF2B5EF4-FFF2-40B4-BE49-F238E27FC236}">
                <a16:creationId xmlns:a16="http://schemas.microsoft.com/office/drawing/2014/main" id="{CD56F489-4112-5F4B-895F-90AE5F240803}"/>
              </a:ext>
            </a:extLst>
          </p:cNvPr>
          <p:cNvSpPr>
            <a:spLocks noGrp="1"/>
          </p:cNvSpPr>
          <p:nvPr>
            <p:ph type="title"/>
          </p:nvPr>
        </p:nvSpPr>
        <p:spPr/>
        <p:txBody>
          <a:bodyPr/>
          <a:lstStyle/>
          <a:p>
            <a:r>
              <a:rPr lang="en-CN" dirty="0"/>
              <a:t>2-bit Predictor</a:t>
            </a:r>
          </a:p>
        </p:txBody>
      </p:sp>
      <p:sp>
        <p:nvSpPr>
          <p:cNvPr id="3" name="Content Placeholder 2">
            <a:extLst>
              <a:ext uri="{FF2B5EF4-FFF2-40B4-BE49-F238E27FC236}">
                <a16:creationId xmlns:a16="http://schemas.microsoft.com/office/drawing/2014/main" id="{0B30F347-4E9C-374D-BCDF-EDD4E5182541}"/>
              </a:ext>
            </a:extLst>
          </p:cNvPr>
          <p:cNvSpPr>
            <a:spLocks noGrp="1"/>
          </p:cNvSpPr>
          <p:nvPr>
            <p:ph idx="1"/>
          </p:nvPr>
        </p:nvSpPr>
        <p:spPr>
          <a:xfrm>
            <a:off x="5105400" y="1600200"/>
            <a:ext cx="4038600" cy="4525963"/>
          </a:xfrm>
        </p:spPr>
        <p:txBody>
          <a:bodyPr/>
          <a:lstStyle/>
          <a:p>
            <a:pPr marL="0" indent="0">
              <a:buNone/>
            </a:pPr>
            <a:r>
              <a:rPr lang="en-CN" dirty="0">
                <a:solidFill>
                  <a:srgbClr val="00B0F0"/>
                </a:solidFill>
              </a:rPr>
              <a:t>4096-entry</a:t>
            </a:r>
          </a:p>
          <a:p>
            <a:pPr marL="0" indent="0">
              <a:buNone/>
            </a:pPr>
            <a:r>
              <a:rPr lang="en-US" dirty="0" err="1">
                <a:solidFill>
                  <a:srgbClr val="00B0F0"/>
                </a:solidFill>
              </a:rPr>
              <a:t>i</a:t>
            </a:r>
            <a:r>
              <a:rPr lang="en-CN" dirty="0">
                <a:solidFill>
                  <a:srgbClr val="00B0F0"/>
                </a:solidFill>
              </a:rPr>
              <a:t>nteger: 11%</a:t>
            </a:r>
          </a:p>
          <a:p>
            <a:pPr marL="0" indent="0">
              <a:buNone/>
            </a:pPr>
            <a:r>
              <a:rPr lang="en-US" dirty="0">
                <a:solidFill>
                  <a:srgbClr val="00B0F0"/>
                </a:solidFill>
              </a:rPr>
              <a:t>F</a:t>
            </a:r>
            <a:r>
              <a:rPr lang="en-CN" dirty="0">
                <a:solidFill>
                  <a:srgbClr val="00B0F0"/>
                </a:solidFill>
              </a:rPr>
              <a:t>loating-point: 4%</a:t>
            </a:r>
          </a:p>
        </p:txBody>
      </p:sp>
    </p:spTree>
    <p:extLst>
      <p:ext uri="{BB962C8B-B14F-4D97-AF65-F5344CB8AC3E}">
        <p14:creationId xmlns:p14="http://schemas.microsoft.com/office/powerpoint/2010/main" val="2429626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839200" cy="4525963"/>
          </a:xfrm>
        </p:spPr>
        <p:txBody>
          <a:bodyPr/>
          <a:lstStyle/>
          <a:p>
            <a:r>
              <a:rPr lang="en-CN" altLang="en-CN" dirty="0"/>
              <a:t>Idea:                                            assign an N-bit predictor per branch;    range from 0 to 2</a:t>
            </a:r>
            <a:r>
              <a:rPr lang="en-CN" altLang="en-CN" baseline="30000" dirty="0"/>
              <a:t>N</a:t>
            </a:r>
            <a:r>
              <a:rPr lang="en-CN" altLang="en-CN" dirty="0"/>
              <a:t> - 1; </a:t>
            </a:r>
          </a:p>
          <a:p>
            <a:endParaRPr lang="en-CN" altLang="en-CN" dirty="0"/>
          </a:p>
        </p:txBody>
      </p:sp>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solidFill>
                  <a:schemeClr val="bg1"/>
                </a:solidFill>
                <a:ea typeface="ＭＳ Ｐゴシック" charset="-128"/>
              </a:rPr>
              <a:t>2</a:t>
            </a:r>
            <a:r>
              <a:rPr lang="en-US" altLang="en-US" dirty="0">
                <a:ea typeface="ＭＳ Ｐゴシック" charset="-128"/>
              </a:rPr>
              <a:t>-bit Predictor</a:t>
            </a:r>
            <a:endParaRPr lang="en-CN" altLang="en-CN" dirty="0"/>
          </a:p>
        </p:txBody>
      </p:sp>
      <p:sp>
        <p:nvSpPr>
          <p:cNvPr id="4" name="Title 1">
            <a:extLst>
              <a:ext uri="{FF2B5EF4-FFF2-40B4-BE49-F238E27FC236}">
                <a16:creationId xmlns:a16="http://schemas.microsoft.com/office/drawing/2014/main" id="{A9FFB029-9244-D941-AB95-7AE4231E3BD5}"/>
              </a:ext>
            </a:extLst>
          </p:cNvPr>
          <p:cNvSpPr txBox="1">
            <a:spLocks noChangeArrowheads="1"/>
          </p:cNvSpPr>
          <p:nvPr/>
        </p:nvSpPr>
        <p:spPr bwMode="auto">
          <a:xfrm>
            <a:off x="1219200" y="274638"/>
            <a:ext cx="2438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US" altLang="zh-CN" kern="0" dirty="0">
                <a:ea typeface="ＭＳ Ｐゴシック" charset="-128"/>
              </a:rPr>
              <a:t>N</a:t>
            </a:r>
            <a:endParaRPr lang="en-CN" altLang="en-CN" kern="0" dirty="0"/>
          </a:p>
        </p:txBody>
      </p:sp>
    </p:spTree>
    <p:extLst>
      <p:ext uri="{BB962C8B-B14F-4D97-AF65-F5344CB8AC3E}">
        <p14:creationId xmlns:p14="http://schemas.microsoft.com/office/powerpoint/2010/main" val="3030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839200" cy="4525963"/>
          </a:xfrm>
        </p:spPr>
        <p:txBody>
          <a:bodyPr/>
          <a:lstStyle/>
          <a:p>
            <a:r>
              <a:rPr lang="en-CN" altLang="en-CN" dirty="0"/>
              <a:t>Idea:                                            assign an N-bit predictor per branch;    range from 0 to 2</a:t>
            </a:r>
            <a:r>
              <a:rPr lang="en-CN" altLang="en-CN" baseline="30000" dirty="0"/>
              <a:t>N</a:t>
            </a:r>
            <a:r>
              <a:rPr lang="en-CN" altLang="en-CN" dirty="0"/>
              <a:t> - 1 predictor;</a:t>
            </a:r>
          </a:p>
          <a:p>
            <a:pPr marL="0" indent="0">
              <a:buNone/>
            </a:pPr>
            <a:r>
              <a:rPr lang="en-CN" altLang="en-CN" dirty="0"/>
              <a:t> </a:t>
            </a:r>
          </a:p>
          <a:p>
            <a:r>
              <a:rPr lang="en-US" altLang="en-CN" dirty="0"/>
              <a:t>Counter threshold:                                 </a:t>
            </a:r>
            <a:r>
              <a:rPr lang="en-US" altLang="en-CN" dirty="0">
                <a:solidFill>
                  <a:srgbClr val="00B0F0"/>
                </a:solidFill>
              </a:rPr>
              <a:t>(</a:t>
            </a:r>
            <a:r>
              <a:rPr lang="en-CN" altLang="en-CN" dirty="0">
                <a:solidFill>
                  <a:srgbClr val="00B0F0"/>
                </a:solidFill>
              </a:rPr>
              <a:t>2</a:t>
            </a:r>
            <a:r>
              <a:rPr lang="en-CN" altLang="en-CN" baseline="30000" dirty="0">
                <a:solidFill>
                  <a:srgbClr val="00B0F0"/>
                </a:solidFill>
              </a:rPr>
              <a:t>N</a:t>
            </a:r>
            <a:r>
              <a:rPr lang="en-CN" altLang="en-CN" dirty="0">
                <a:solidFill>
                  <a:srgbClr val="00B0F0"/>
                </a:solidFill>
              </a:rPr>
              <a:t> - 1 </a:t>
            </a:r>
            <a:r>
              <a:rPr lang="en-US" altLang="en-CN" dirty="0">
                <a:solidFill>
                  <a:srgbClr val="00B0F0"/>
                </a:solidFill>
              </a:rPr>
              <a:t>)/2</a:t>
            </a:r>
            <a:r>
              <a:rPr lang="en-US" altLang="en-CN" dirty="0"/>
              <a:t>  </a:t>
            </a:r>
          </a:p>
          <a:p>
            <a:r>
              <a:rPr lang="en-US" altLang="en-CN" dirty="0"/>
              <a:t>greater/= counter predicts taken branch</a:t>
            </a:r>
          </a:p>
          <a:p>
            <a:r>
              <a:rPr lang="en-US" altLang="en-CN" dirty="0"/>
              <a:t>smaller counter predicts untaken branch     </a:t>
            </a:r>
          </a:p>
          <a:p>
            <a:endParaRPr lang="en-CN" altLang="en-CN" dirty="0"/>
          </a:p>
        </p:txBody>
      </p:sp>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solidFill>
                  <a:schemeClr val="bg1"/>
                </a:solidFill>
                <a:ea typeface="ＭＳ Ｐゴシック" charset="-128"/>
              </a:rPr>
              <a:t>2</a:t>
            </a:r>
            <a:r>
              <a:rPr lang="en-US" altLang="en-US" dirty="0">
                <a:ea typeface="ＭＳ Ｐゴシック" charset="-128"/>
              </a:rPr>
              <a:t>-bit Predictor</a:t>
            </a:r>
            <a:endParaRPr lang="en-CN" altLang="en-CN" dirty="0"/>
          </a:p>
        </p:txBody>
      </p:sp>
      <p:sp>
        <p:nvSpPr>
          <p:cNvPr id="4" name="Title 1">
            <a:extLst>
              <a:ext uri="{FF2B5EF4-FFF2-40B4-BE49-F238E27FC236}">
                <a16:creationId xmlns:a16="http://schemas.microsoft.com/office/drawing/2014/main" id="{DCC74F6E-0D9A-704A-AECC-C531E250B144}"/>
              </a:ext>
            </a:extLst>
          </p:cNvPr>
          <p:cNvSpPr txBox="1">
            <a:spLocks noChangeArrowheads="1"/>
          </p:cNvSpPr>
          <p:nvPr/>
        </p:nvSpPr>
        <p:spPr bwMode="auto">
          <a:xfrm>
            <a:off x="1219200" y="274638"/>
            <a:ext cx="2438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US" altLang="zh-CN" kern="0" dirty="0">
                <a:ea typeface="ＭＳ Ｐゴシック" charset="-128"/>
              </a:rPr>
              <a:t>N</a:t>
            </a:r>
            <a:endParaRPr lang="en-CN" altLang="en-CN" kern="0" dirty="0"/>
          </a:p>
        </p:txBody>
      </p:sp>
    </p:spTree>
    <p:extLst>
      <p:ext uri="{BB962C8B-B14F-4D97-AF65-F5344CB8AC3E}">
        <p14:creationId xmlns:p14="http://schemas.microsoft.com/office/powerpoint/2010/main" val="2807855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only the</a:t>
            </a:r>
            <a:r>
              <a:rPr lang="zh-CN" altLang="en-US" dirty="0"/>
              <a:t> </a:t>
            </a:r>
            <a:r>
              <a:rPr lang="en-US" altLang="zh-CN" dirty="0"/>
              <a:t>most recent so far</a:t>
            </a:r>
          </a:p>
        </p:txBody>
      </p:sp>
    </p:spTree>
    <p:extLst>
      <p:ext uri="{BB962C8B-B14F-4D97-AF65-F5344CB8AC3E}">
        <p14:creationId xmlns:p14="http://schemas.microsoft.com/office/powerpoint/2010/main" val="1833529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Static Branch Prediction</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Tree>
    <p:extLst>
      <p:ext uri="{BB962C8B-B14F-4D97-AF65-F5344CB8AC3E}">
        <p14:creationId xmlns:p14="http://schemas.microsoft.com/office/powerpoint/2010/main" val="73524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animBg="1"/>
      <p:bldP spid="67" grpId="0"/>
      <p:bldP spid="68" grpId="0" animBg="1"/>
      <p:bldP spid="69" grpId="0" animBg="1"/>
      <p:bldP spid="70" grpId="0" animBg="1"/>
      <p:bldP spid="71" grpId="0" animBg="1"/>
      <p:bldP spid="72" grpId="0" animBg="1"/>
      <p:bldP spid="73" grpId="0" animBg="1"/>
      <p:bldP spid="74" grpId="0"/>
      <p:bldP spid="75" grpId="0" animBg="1"/>
      <p:bldP spid="76" grpId="0"/>
      <p:bldP spid="7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generalized to local history</a:t>
            </a:r>
          </a:p>
        </p:txBody>
      </p:sp>
    </p:spTree>
    <p:extLst>
      <p:ext uri="{BB962C8B-B14F-4D97-AF65-F5344CB8AC3E}">
        <p14:creationId xmlns:p14="http://schemas.microsoft.com/office/powerpoint/2010/main" val="457575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8465-1458-ED4A-B4ED-51B962ED1020}"/>
              </a:ext>
            </a:extLst>
          </p:cNvPr>
          <p:cNvSpPr>
            <a:spLocks noGrp="1"/>
          </p:cNvSpPr>
          <p:nvPr>
            <p:ph type="title"/>
          </p:nvPr>
        </p:nvSpPr>
        <p:spPr/>
        <p:txBody>
          <a:bodyPr/>
          <a:lstStyle/>
          <a:p>
            <a:r>
              <a:rPr lang="en-US" dirty="0"/>
              <a:t>L</a:t>
            </a:r>
            <a:r>
              <a:rPr lang="en-CN" dirty="0"/>
              <a:t>ocal Predictor</a:t>
            </a:r>
          </a:p>
        </p:txBody>
      </p:sp>
      <p:sp>
        <p:nvSpPr>
          <p:cNvPr id="3" name="Content Placeholder 2">
            <a:extLst>
              <a:ext uri="{FF2B5EF4-FFF2-40B4-BE49-F238E27FC236}">
                <a16:creationId xmlns:a16="http://schemas.microsoft.com/office/drawing/2014/main" id="{9A3FD891-FE53-A542-90BD-83F36E23A23D}"/>
              </a:ext>
            </a:extLst>
          </p:cNvPr>
          <p:cNvSpPr>
            <a:spLocks noGrp="1"/>
          </p:cNvSpPr>
          <p:nvPr>
            <p:ph idx="1"/>
          </p:nvPr>
        </p:nvSpPr>
        <p:spPr/>
        <p:txBody>
          <a:bodyPr/>
          <a:lstStyle/>
          <a:p>
            <a:r>
              <a:rPr lang="en-US" altLang="en-US" dirty="0">
                <a:ea typeface="ＭＳ Ｐゴシック" charset="-128"/>
              </a:rPr>
              <a:t>A branch’s outcome can be correlated with past outcomes of the same branch (other than the outcome of the branch “last-time” it was executed)</a:t>
            </a:r>
            <a:endParaRPr lang="en-CN" dirty="0"/>
          </a:p>
          <a:p>
            <a:pPr>
              <a:defRPr/>
            </a:pPr>
            <a:r>
              <a:rPr lang="en-US" altLang="zh-CN" dirty="0"/>
              <a:t>Example</a:t>
            </a:r>
          </a:p>
          <a:p>
            <a:pPr eaLnBrk="1" hangingPunct="1">
              <a:buFontTx/>
              <a:buNone/>
              <a:defRPr/>
            </a:pPr>
            <a:r>
              <a:rPr lang="en-US" altLang="zh-CN" dirty="0"/>
              <a:t>	for (</a:t>
            </a:r>
            <a:r>
              <a:rPr lang="en-US" altLang="zh-CN" dirty="0" err="1"/>
              <a:t>i</a:t>
            </a:r>
            <a:r>
              <a:rPr lang="en-US" altLang="zh-CN" dirty="0"/>
              <a:t>=1, </a:t>
            </a:r>
            <a:r>
              <a:rPr lang="en-US" altLang="zh-CN" dirty="0" err="1"/>
              <a:t>i</a:t>
            </a:r>
            <a:r>
              <a:rPr lang="en-US" altLang="zh-CN" dirty="0"/>
              <a:t>&lt;4, </a:t>
            </a:r>
            <a:r>
              <a:rPr lang="en-US" altLang="zh-CN" dirty="0" err="1"/>
              <a:t>i</a:t>
            </a:r>
            <a:r>
              <a:rPr lang="en-US" altLang="zh-CN" dirty="0"/>
              <a:t>++) { }</a:t>
            </a:r>
          </a:p>
        </p:txBody>
      </p:sp>
    </p:spTree>
    <p:extLst>
      <p:ext uri="{BB962C8B-B14F-4D97-AF65-F5344CB8AC3E}">
        <p14:creationId xmlns:p14="http://schemas.microsoft.com/office/powerpoint/2010/main" val="3626515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8465-1458-ED4A-B4ED-51B962ED1020}"/>
              </a:ext>
            </a:extLst>
          </p:cNvPr>
          <p:cNvSpPr>
            <a:spLocks noGrp="1"/>
          </p:cNvSpPr>
          <p:nvPr>
            <p:ph type="title"/>
          </p:nvPr>
        </p:nvSpPr>
        <p:spPr/>
        <p:txBody>
          <a:bodyPr/>
          <a:lstStyle/>
          <a:p>
            <a:r>
              <a:rPr lang="en-US" dirty="0"/>
              <a:t>L</a:t>
            </a:r>
            <a:r>
              <a:rPr lang="en-CN" dirty="0"/>
              <a:t>ocal Predictor</a:t>
            </a:r>
          </a:p>
        </p:txBody>
      </p:sp>
      <p:sp>
        <p:nvSpPr>
          <p:cNvPr id="3" name="Content Placeholder 2">
            <a:extLst>
              <a:ext uri="{FF2B5EF4-FFF2-40B4-BE49-F238E27FC236}">
                <a16:creationId xmlns:a16="http://schemas.microsoft.com/office/drawing/2014/main" id="{9A3FD891-FE53-A542-90BD-83F36E23A23D}"/>
              </a:ext>
            </a:extLst>
          </p:cNvPr>
          <p:cNvSpPr>
            <a:spLocks noGrp="1"/>
          </p:cNvSpPr>
          <p:nvPr>
            <p:ph idx="1"/>
          </p:nvPr>
        </p:nvSpPr>
        <p:spPr/>
        <p:txBody>
          <a:bodyPr/>
          <a:lstStyle/>
          <a:p>
            <a:r>
              <a:rPr lang="en-US" altLang="en-US" dirty="0">
                <a:ea typeface="ＭＳ Ｐゴシック" charset="-128"/>
              </a:rPr>
              <a:t>A branch’s outcome can be correlated with past outcomes of the same branch (other than the outcome of the branch “last-time” it was executed)</a:t>
            </a:r>
            <a:endParaRPr lang="en-CN" dirty="0"/>
          </a:p>
          <a:p>
            <a:pPr>
              <a:defRPr/>
            </a:pPr>
            <a:r>
              <a:rPr lang="en-US" altLang="zh-CN" dirty="0"/>
              <a:t>Example</a:t>
            </a:r>
          </a:p>
          <a:p>
            <a:pPr eaLnBrk="1" hangingPunct="1">
              <a:buFontTx/>
              <a:buNone/>
              <a:defRPr/>
            </a:pPr>
            <a:r>
              <a:rPr lang="en-US" altLang="zh-CN" dirty="0"/>
              <a:t>	for (</a:t>
            </a:r>
            <a:r>
              <a:rPr lang="en-US" altLang="zh-CN" dirty="0" err="1"/>
              <a:t>i</a:t>
            </a:r>
            <a:r>
              <a:rPr lang="en-US" altLang="zh-CN" dirty="0"/>
              <a:t>=1, </a:t>
            </a:r>
            <a:r>
              <a:rPr lang="en-US" altLang="zh-CN" dirty="0" err="1"/>
              <a:t>i</a:t>
            </a:r>
            <a:r>
              <a:rPr lang="en-US" altLang="zh-CN" dirty="0"/>
              <a:t>&lt;4, </a:t>
            </a:r>
            <a:r>
              <a:rPr lang="en-US" altLang="zh-CN" dirty="0" err="1"/>
              <a:t>i</a:t>
            </a:r>
            <a:r>
              <a:rPr lang="en-US" altLang="zh-CN" dirty="0"/>
              <a:t>++) { }</a:t>
            </a:r>
          </a:p>
          <a:p>
            <a:pPr eaLnBrk="1" hangingPunct="1">
              <a:buFontTx/>
              <a:buNone/>
              <a:defRPr/>
            </a:pPr>
            <a:r>
              <a:rPr lang="en-US" altLang="zh-CN" dirty="0"/>
              <a:t>	3 consecutive taken + 1 untaken: 1110</a:t>
            </a:r>
          </a:p>
        </p:txBody>
      </p:sp>
    </p:spTree>
    <p:extLst>
      <p:ext uri="{BB962C8B-B14F-4D97-AF65-F5344CB8AC3E}">
        <p14:creationId xmlns:p14="http://schemas.microsoft.com/office/powerpoint/2010/main" val="4056750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8465-1458-ED4A-B4ED-51B962ED1020}"/>
              </a:ext>
            </a:extLst>
          </p:cNvPr>
          <p:cNvSpPr>
            <a:spLocks noGrp="1"/>
          </p:cNvSpPr>
          <p:nvPr>
            <p:ph type="title"/>
          </p:nvPr>
        </p:nvSpPr>
        <p:spPr/>
        <p:txBody>
          <a:bodyPr/>
          <a:lstStyle/>
          <a:p>
            <a:r>
              <a:rPr lang="en-US" dirty="0"/>
              <a:t>L</a:t>
            </a:r>
            <a:r>
              <a:rPr lang="en-CN" dirty="0"/>
              <a:t>ocal Predictor</a:t>
            </a:r>
          </a:p>
        </p:txBody>
      </p:sp>
      <p:sp>
        <p:nvSpPr>
          <p:cNvPr id="3" name="Content Placeholder 2">
            <a:extLst>
              <a:ext uri="{FF2B5EF4-FFF2-40B4-BE49-F238E27FC236}">
                <a16:creationId xmlns:a16="http://schemas.microsoft.com/office/drawing/2014/main" id="{9A3FD891-FE53-A542-90BD-83F36E23A23D}"/>
              </a:ext>
            </a:extLst>
          </p:cNvPr>
          <p:cNvSpPr>
            <a:spLocks noGrp="1"/>
          </p:cNvSpPr>
          <p:nvPr>
            <p:ph idx="1"/>
          </p:nvPr>
        </p:nvSpPr>
        <p:spPr/>
        <p:txBody>
          <a:bodyPr/>
          <a:lstStyle/>
          <a:p>
            <a:r>
              <a:rPr lang="en-US" altLang="en-US" dirty="0">
                <a:ea typeface="ＭＳ Ｐゴシック" charset="-128"/>
              </a:rPr>
              <a:t>A branch’s outcome can be correlated with past outcomes of the same branch (other than the outcome of the branch “last-time” it was executed)</a:t>
            </a:r>
            <a:endParaRPr lang="en-CN" dirty="0"/>
          </a:p>
          <a:p>
            <a:pPr>
              <a:defRPr/>
            </a:pPr>
            <a:r>
              <a:rPr lang="en-US" altLang="zh-CN" dirty="0"/>
              <a:t>Example</a:t>
            </a:r>
          </a:p>
          <a:p>
            <a:pPr eaLnBrk="1" hangingPunct="1">
              <a:buFontTx/>
              <a:buNone/>
              <a:defRPr/>
            </a:pPr>
            <a:r>
              <a:rPr lang="en-US" altLang="zh-CN" dirty="0"/>
              <a:t>	for (</a:t>
            </a:r>
            <a:r>
              <a:rPr lang="en-US" altLang="zh-CN" dirty="0" err="1"/>
              <a:t>i</a:t>
            </a:r>
            <a:r>
              <a:rPr lang="en-US" altLang="zh-CN" dirty="0"/>
              <a:t>=1, </a:t>
            </a:r>
            <a:r>
              <a:rPr lang="en-US" altLang="zh-CN" dirty="0" err="1"/>
              <a:t>i</a:t>
            </a:r>
            <a:r>
              <a:rPr lang="en-US" altLang="zh-CN" dirty="0"/>
              <a:t>&lt;4, </a:t>
            </a:r>
            <a:r>
              <a:rPr lang="en-US" altLang="zh-CN" dirty="0" err="1"/>
              <a:t>i</a:t>
            </a:r>
            <a:r>
              <a:rPr lang="en-US" altLang="zh-CN" dirty="0"/>
              <a:t>++) { }</a:t>
            </a:r>
          </a:p>
          <a:p>
            <a:pPr eaLnBrk="1" hangingPunct="1">
              <a:buFontTx/>
              <a:buNone/>
              <a:defRPr/>
            </a:pPr>
            <a:r>
              <a:rPr lang="en-US" altLang="zh-CN" dirty="0"/>
              <a:t>	3 consecutive taken + 1 untaken: 1110</a:t>
            </a:r>
          </a:p>
          <a:p>
            <a:pPr eaLnBrk="1" hangingPunct="1">
              <a:buFontTx/>
              <a:buNone/>
              <a:defRPr/>
            </a:pPr>
            <a:r>
              <a:rPr lang="en-US" altLang="zh-CN" dirty="0"/>
              <a:t>	3-bit local history register: 111</a:t>
            </a:r>
            <a:r>
              <a:rPr lang="en-US" altLang="zh-CN" dirty="0">
                <a:sym typeface="Wingdings" pitchFamily="2" charset="2"/>
              </a:rPr>
              <a:t>!taken </a:t>
            </a:r>
            <a:endParaRPr lang="en-US" altLang="zh-CN" dirty="0"/>
          </a:p>
        </p:txBody>
      </p:sp>
    </p:spTree>
    <p:extLst>
      <p:ext uri="{BB962C8B-B14F-4D97-AF65-F5344CB8AC3E}">
        <p14:creationId xmlns:p14="http://schemas.microsoft.com/office/powerpoint/2010/main" val="1763605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9810-5A6F-4347-BE79-DBADD870A3B9}"/>
              </a:ext>
            </a:extLst>
          </p:cNvPr>
          <p:cNvSpPr>
            <a:spLocks noGrp="1"/>
          </p:cNvSpPr>
          <p:nvPr>
            <p:ph type="title"/>
          </p:nvPr>
        </p:nvSpPr>
        <p:spPr/>
        <p:txBody>
          <a:bodyPr/>
          <a:lstStyle/>
          <a:p>
            <a:r>
              <a:rPr lang="en-CN" dirty="0">
                <a:latin typeface="+mn-lt"/>
              </a:rPr>
              <a:t>Local Predictor</a:t>
            </a:r>
          </a:p>
        </p:txBody>
      </p:sp>
      <p:sp>
        <p:nvSpPr>
          <p:cNvPr id="4" name="Text Box 2">
            <a:extLst>
              <a:ext uri="{FF2B5EF4-FFF2-40B4-BE49-F238E27FC236}">
                <a16:creationId xmlns:a16="http://schemas.microsoft.com/office/drawing/2014/main" id="{F3C995F3-8B67-4C41-AF97-12133F7B4648}"/>
              </a:ext>
            </a:extLst>
          </p:cNvPr>
          <p:cNvSpPr txBox="1">
            <a:spLocks noChangeArrowheads="1"/>
          </p:cNvSpPr>
          <p:nvPr/>
        </p:nvSpPr>
        <p:spPr bwMode="auto">
          <a:xfrm>
            <a:off x="5597525" y="5387181"/>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5" name="Rectangle 4">
            <a:extLst>
              <a:ext uri="{FF2B5EF4-FFF2-40B4-BE49-F238E27FC236}">
                <a16:creationId xmlns:a16="http://schemas.microsoft.com/office/drawing/2014/main" id="{AEF0F97D-C68E-C349-A85B-A2622F6B16CC}"/>
              </a:ext>
            </a:extLst>
          </p:cNvPr>
          <p:cNvSpPr>
            <a:spLocks noChangeArrowheads="1"/>
          </p:cNvSpPr>
          <p:nvPr/>
        </p:nvSpPr>
        <p:spPr bwMode="auto">
          <a:xfrm>
            <a:off x="3298825" y="2110581"/>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 name="Rectangle 5" descr="Dark upward diagonal">
            <a:extLst>
              <a:ext uri="{FF2B5EF4-FFF2-40B4-BE49-F238E27FC236}">
                <a16:creationId xmlns:a16="http://schemas.microsoft.com/office/drawing/2014/main" id="{FA72C7B4-5568-A146-97DC-110F6ED2E347}"/>
              </a:ext>
            </a:extLst>
          </p:cNvPr>
          <p:cNvSpPr>
            <a:spLocks noChangeArrowheads="1"/>
          </p:cNvSpPr>
          <p:nvPr/>
        </p:nvSpPr>
        <p:spPr bwMode="auto">
          <a:xfrm>
            <a:off x="3298825" y="2415381"/>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 name="Text Box 6">
            <a:extLst>
              <a:ext uri="{FF2B5EF4-FFF2-40B4-BE49-F238E27FC236}">
                <a16:creationId xmlns:a16="http://schemas.microsoft.com/office/drawing/2014/main" id="{9C08BC55-A692-1D4B-8F64-E19031081ED7}"/>
              </a:ext>
            </a:extLst>
          </p:cNvPr>
          <p:cNvSpPr txBox="1">
            <a:spLocks noChangeArrowheads="1"/>
          </p:cNvSpPr>
          <p:nvPr/>
        </p:nvSpPr>
        <p:spPr bwMode="auto">
          <a:xfrm>
            <a:off x="3082925" y="1764268"/>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(2-bit counters)</a:t>
            </a:r>
          </a:p>
        </p:txBody>
      </p:sp>
      <p:sp>
        <p:nvSpPr>
          <p:cNvPr id="8" name="Rectangle 7">
            <a:extLst>
              <a:ext uri="{FF2B5EF4-FFF2-40B4-BE49-F238E27FC236}">
                <a16:creationId xmlns:a16="http://schemas.microsoft.com/office/drawing/2014/main" id="{4622644C-5C97-A54B-8879-0BAF1F190B03}"/>
              </a:ext>
            </a:extLst>
          </p:cNvPr>
          <p:cNvSpPr>
            <a:spLocks noChangeArrowheads="1"/>
          </p:cNvSpPr>
          <p:nvPr/>
        </p:nvSpPr>
        <p:spPr bwMode="auto">
          <a:xfrm>
            <a:off x="3298825" y="4091781"/>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9" name="Text Box 8">
            <a:extLst>
              <a:ext uri="{FF2B5EF4-FFF2-40B4-BE49-F238E27FC236}">
                <a16:creationId xmlns:a16="http://schemas.microsoft.com/office/drawing/2014/main" id="{95E06F59-3404-7D4B-9ED3-371BE1952F8D}"/>
              </a:ext>
            </a:extLst>
          </p:cNvPr>
          <p:cNvSpPr txBox="1">
            <a:spLocks noChangeArrowheads="1"/>
          </p:cNvSpPr>
          <p:nvPr/>
        </p:nvSpPr>
        <p:spPr bwMode="auto">
          <a:xfrm>
            <a:off x="2667000" y="6072981"/>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10" name="Rectangle 9" descr="Dark upward diagonal">
            <a:extLst>
              <a:ext uri="{FF2B5EF4-FFF2-40B4-BE49-F238E27FC236}">
                <a16:creationId xmlns:a16="http://schemas.microsoft.com/office/drawing/2014/main" id="{78EEE396-9902-EB49-8E39-737FEE0A9747}"/>
              </a:ext>
            </a:extLst>
          </p:cNvPr>
          <p:cNvSpPr>
            <a:spLocks noChangeArrowheads="1"/>
          </p:cNvSpPr>
          <p:nvPr/>
        </p:nvSpPr>
        <p:spPr bwMode="auto">
          <a:xfrm>
            <a:off x="3832225" y="5310981"/>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1" name="Rectangle 10">
            <a:extLst>
              <a:ext uri="{FF2B5EF4-FFF2-40B4-BE49-F238E27FC236}">
                <a16:creationId xmlns:a16="http://schemas.microsoft.com/office/drawing/2014/main" id="{2F2AEB5E-EF5D-134D-9B41-A812C092A769}"/>
              </a:ext>
            </a:extLst>
          </p:cNvPr>
          <p:cNvSpPr>
            <a:spLocks noChangeArrowheads="1"/>
          </p:cNvSpPr>
          <p:nvPr/>
        </p:nvSpPr>
        <p:spPr bwMode="auto">
          <a:xfrm>
            <a:off x="415925" y="3634581"/>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12" name="Rectangle 11">
            <a:extLst>
              <a:ext uri="{FF2B5EF4-FFF2-40B4-BE49-F238E27FC236}">
                <a16:creationId xmlns:a16="http://schemas.microsoft.com/office/drawing/2014/main" id="{2B4998E3-4734-534A-8AD5-70FC3DD11DDD}"/>
              </a:ext>
            </a:extLst>
          </p:cNvPr>
          <p:cNvSpPr>
            <a:spLocks noChangeArrowheads="1"/>
          </p:cNvSpPr>
          <p:nvPr/>
        </p:nvSpPr>
        <p:spPr bwMode="auto">
          <a:xfrm>
            <a:off x="1219200" y="27963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3" name="Line 13">
            <a:extLst>
              <a:ext uri="{FF2B5EF4-FFF2-40B4-BE49-F238E27FC236}">
                <a16:creationId xmlns:a16="http://schemas.microsoft.com/office/drawing/2014/main" id="{68319A37-1FCC-D341-80DE-27BFCDB4A0C0}"/>
              </a:ext>
            </a:extLst>
          </p:cNvPr>
          <p:cNvSpPr>
            <a:spLocks noChangeShapeType="1"/>
          </p:cNvSpPr>
          <p:nvPr/>
        </p:nvSpPr>
        <p:spPr bwMode="auto">
          <a:xfrm>
            <a:off x="2209800" y="3024981"/>
            <a:ext cx="3810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4" name="Line 15">
            <a:extLst>
              <a:ext uri="{FF2B5EF4-FFF2-40B4-BE49-F238E27FC236}">
                <a16:creationId xmlns:a16="http://schemas.microsoft.com/office/drawing/2014/main" id="{6F9C58EB-43BE-124A-A88E-9A518D2FA3EC}"/>
              </a:ext>
            </a:extLst>
          </p:cNvPr>
          <p:cNvSpPr>
            <a:spLocks noChangeShapeType="1"/>
          </p:cNvSpPr>
          <p:nvPr/>
        </p:nvSpPr>
        <p:spPr bwMode="auto">
          <a:xfrm>
            <a:off x="2549525" y="3558381"/>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5" name="Line 16">
            <a:extLst>
              <a:ext uri="{FF2B5EF4-FFF2-40B4-BE49-F238E27FC236}">
                <a16:creationId xmlns:a16="http://schemas.microsoft.com/office/drawing/2014/main" id="{3099802E-F347-7846-B811-BCB8A499CC5C}"/>
              </a:ext>
            </a:extLst>
          </p:cNvPr>
          <p:cNvSpPr>
            <a:spLocks noChangeShapeType="1"/>
          </p:cNvSpPr>
          <p:nvPr/>
        </p:nvSpPr>
        <p:spPr bwMode="auto">
          <a:xfrm flipV="1">
            <a:off x="2854325" y="2491581"/>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6" name="Line 17">
            <a:extLst>
              <a:ext uri="{FF2B5EF4-FFF2-40B4-BE49-F238E27FC236}">
                <a16:creationId xmlns:a16="http://schemas.microsoft.com/office/drawing/2014/main" id="{D821A045-0745-534C-ABBF-D5C972688EC6}"/>
              </a:ext>
            </a:extLst>
          </p:cNvPr>
          <p:cNvSpPr>
            <a:spLocks noChangeShapeType="1"/>
          </p:cNvSpPr>
          <p:nvPr/>
        </p:nvSpPr>
        <p:spPr bwMode="auto">
          <a:xfrm>
            <a:off x="2854325" y="2491581"/>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7" name="Line 18">
            <a:extLst>
              <a:ext uri="{FF2B5EF4-FFF2-40B4-BE49-F238E27FC236}">
                <a16:creationId xmlns:a16="http://schemas.microsoft.com/office/drawing/2014/main" id="{C4691603-499B-054B-A645-7260EE7F9F8F}"/>
              </a:ext>
            </a:extLst>
          </p:cNvPr>
          <p:cNvSpPr>
            <a:spLocks noChangeShapeType="1"/>
          </p:cNvSpPr>
          <p:nvPr/>
        </p:nvSpPr>
        <p:spPr bwMode="auto">
          <a:xfrm>
            <a:off x="1635125" y="3939381"/>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8" name="Line 19">
            <a:extLst>
              <a:ext uri="{FF2B5EF4-FFF2-40B4-BE49-F238E27FC236}">
                <a16:creationId xmlns:a16="http://schemas.microsoft.com/office/drawing/2014/main" id="{70B2A67E-D371-3E41-BA2E-B68C6347F787}"/>
              </a:ext>
            </a:extLst>
          </p:cNvPr>
          <p:cNvSpPr>
            <a:spLocks noChangeShapeType="1"/>
          </p:cNvSpPr>
          <p:nvPr/>
        </p:nvSpPr>
        <p:spPr bwMode="auto">
          <a:xfrm>
            <a:off x="2854325" y="5387181"/>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9" name="Line 20">
            <a:extLst>
              <a:ext uri="{FF2B5EF4-FFF2-40B4-BE49-F238E27FC236}">
                <a16:creationId xmlns:a16="http://schemas.microsoft.com/office/drawing/2014/main" id="{BFCEA332-F94B-3347-BE64-AB9696F6193F}"/>
              </a:ext>
            </a:extLst>
          </p:cNvPr>
          <p:cNvSpPr>
            <a:spLocks noChangeShapeType="1"/>
          </p:cNvSpPr>
          <p:nvPr/>
        </p:nvSpPr>
        <p:spPr bwMode="auto">
          <a:xfrm>
            <a:off x="7121525" y="2796381"/>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0" name="Line 21">
            <a:extLst>
              <a:ext uri="{FF2B5EF4-FFF2-40B4-BE49-F238E27FC236}">
                <a16:creationId xmlns:a16="http://schemas.microsoft.com/office/drawing/2014/main" id="{54887E99-79F6-6B4B-B194-549170743FF7}"/>
              </a:ext>
            </a:extLst>
          </p:cNvPr>
          <p:cNvSpPr>
            <a:spLocks noChangeShapeType="1"/>
          </p:cNvSpPr>
          <p:nvPr/>
        </p:nvSpPr>
        <p:spPr bwMode="auto">
          <a:xfrm>
            <a:off x="7121525" y="2796381"/>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1" name="Line 22">
            <a:extLst>
              <a:ext uri="{FF2B5EF4-FFF2-40B4-BE49-F238E27FC236}">
                <a16:creationId xmlns:a16="http://schemas.microsoft.com/office/drawing/2014/main" id="{449C1657-CC30-AB40-9F26-EF4BF7FD1B8F}"/>
              </a:ext>
            </a:extLst>
          </p:cNvPr>
          <p:cNvSpPr>
            <a:spLocks noChangeShapeType="1"/>
          </p:cNvSpPr>
          <p:nvPr/>
        </p:nvSpPr>
        <p:spPr bwMode="auto">
          <a:xfrm flipV="1">
            <a:off x="7121525" y="3939381"/>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2" name="Line 23">
            <a:extLst>
              <a:ext uri="{FF2B5EF4-FFF2-40B4-BE49-F238E27FC236}">
                <a16:creationId xmlns:a16="http://schemas.microsoft.com/office/drawing/2014/main" id="{95E22714-09E5-D040-9417-45312BF83663}"/>
              </a:ext>
            </a:extLst>
          </p:cNvPr>
          <p:cNvSpPr>
            <a:spLocks noChangeShapeType="1"/>
          </p:cNvSpPr>
          <p:nvPr/>
        </p:nvSpPr>
        <p:spPr bwMode="auto">
          <a:xfrm>
            <a:off x="7502525" y="3101181"/>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3" name="Line 24">
            <a:extLst>
              <a:ext uri="{FF2B5EF4-FFF2-40B4-BE49-F238E27FC236}">
                <a16:creationId xmlns:a16="http://schemas.microsoft.com/office/drawing/2014/main" id="{8F2675F7-D28E-EB40-8CA6-0CA698DAA1E8}"/>
              </a:ext>
            </a:extLst>
          </p:cNvPr>
          <p:cNvSpPr>
            <a:spLocks noChangeShapeType="1"/>
          </p:cNvSpPr>
          <p:nvPr/>
        </p:nvSpPr>
        <p:spPr bwMode="auto">
          <a:xfrm>
            <a:off x="5597525" y="5387181"/>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4" name="Line 25">
            <a:extLst>
              <a:ext uri="{FF2B5EF4-FFF2-40B4-BE49-F238E27FC236}">
                <a16:creationId xmlns:a16="http://schemas.microsoft.com/office/drawing/2014/main" id="{E0B04CE9-4DF5-D047-8FF5-098C32F03C6F}"/>
              </a:ext>
            </a:extLst>
          </p:cNvPr>
          <p:cNvSpPr>
            <a:spLocks noChangeShapeType="1"/>
          </p:cNvSpPr>
          <p:nvPr/>
        </p:nvSpPr>
        <p:spPr bwMode="auto">
          <a:xfrm flipV="1">
            <a:off x="6435725" y="4015581"/>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5" name="Line 26">
            <a:extLst>
              <a:ext uri="{FF2B5EF4-FFF2-40B4-BE49-F238E27FC236}">
                <a16:creationId xmlns:a16="http://schemas.microsoft.com/office/drawing/2014/main" id="{78A11227-8CB2-D148-B61F-23771DD49F37}"/>
              </a:ext>
            </a:extLst>
          </p:cNvPr>
          <p:cNvSpPr>
            <a:spLocks noChangeShapeType="1"/>
          </p:cNvSpPr>
          <p:nvPr/>
        </p:nvSpPr>
        <p:spPr bwMode="auto">
          <a:xfrm>
            <a:off x="6435725" y="4015581"/>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6" name="Line 27">
            <a:extLst>
              <a:ext uri="{FF2B5EF4-FFF2-40B4-BE49-F238E27FC236}">
                <a16:creationId xmlns:a16="http://schemas.microsoft.com/office/drawing/2014/main" id="{FE04DC3C-384E-EA49-93E5-28E1BDB15617}"/>
              </a:ext>
            </a:extLst>
          </p:cNvPr>
          <p:cNvSpPr>
            <a:spLocks noChangeShapeType="1"/>
          </p:cNvSpPr>
          <p:nvPr/>
        </p:nvSpPr>
        <p:spPr bwMode="auto">
          <a:xfrm>
            <a:off x="6435725" y="3248819"/>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7" name="Text Box 28">
            <a:extLst>
              <a:ext uri="{FF2B5EF4-FFF2-40B4-BE49-F238E27FC236}">
                <a16:creationId xmlns:a16="http://schemas.microsoft.com/office/drawing/2014/main" id="{949E5A32-09C0-7B4C-9B7A-F7F1B1BC47F4}"/>
              </a:ext>
            </a:extLst>
          </p:cNvPr>
          <p:cNvSpPr txBox="1">
            <a:spLocks noChangeArrowheads="1"/>
          </p:cNvSpPr>
          <p:nvPr/>
        </p:nvSpPr>
        <p:spPr bwMode="auto">
          <a:xfrm>
            <a:off x="4873625" y="3039269"/>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PC + inst size</a:t>
            </a:r>
          </a:p>
        </p:txBody>
      </p:sp>
      <p:sp>
        <p:nvSpPr>
          <p:cNvPr id="28" name="Text Box 29">
            <a:extLst>
              <a:ext uri="{FF2B5EF4-FFF2-40B4-BE49-F238E27FC236}">
                <a16:creationId xmlns:a16="http://schemas.microsoft.com/office/drawing/2014/main" id="{E9F8A615-23E3-134A-AA38-CD1ED509DC28}"/>
              </a:ext>
            </a:extLst>
          </p:cNvPr>
          <p:cNvSpPr txBox="1">
            <a:spLocks noChangeArrowheads="1"/>
          </p:cNvSpPr>
          <p:nvPr/>
        </p:nvSpPr>
        <p:spPr bwMode="auto">
          <a:xfrm>
            <a:off x="3762375" y="2143919"/>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29" name="Line 30">
            <a:extLst>
              <a:ext uri="{FF2B5EF4-FFF2-40B4-BE49-F238E27FC236}">
                <a16:creationId xmlns:a16="http://schemas.microsoft.com/office/drawing/2014/main" id="{11A1AA29-8527-4742-8549-87C9DACFB2D3}"/>
              </a:ext>
            </a:extLst>
          </p:cNvPr>
          <p:cNvSpPr>
            <a:spLocks noChangeShapeType="1"/>
          </p:cNvSpPr>
          <p:nvPr/>
        </p:nvSpPr>
        <p:spPr bwMode="auto">
          <a:xfrm>
            <a:off x="7502525" y="3482181"/>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0" name="Text Box 31">
            <a:extLst>
              <a:ext uri="{FF2B5EF4-FFF2-40B4-BE49-F238E27FC236}">
                <a16:creationId xmlns:a16="http://schemas.microsoft.com/office/drawing/2014/main" id="{CB74D648-9FC4-924B-93B6-EFDF3CE90139}"/>
              </a:ext>
            </a:extLst>
          </p:cNvPr>
          <p:cNvSpPr txBox="1">
            <a:spLocks noChangeArrowheads="1"/>
          </p:cNvSpPr>
          <p:nvPr/>
        </p:nvSpPr>
        <p:spPr bwMode="auto">
          <a:xfrm>
            <a:off x="5673725" y="538718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1" name="Text Box 32">
            <a:extLst>
              <a:ext uri="{FF2B5EF4-FFF2-40B4-BE49-F238E27FC236}">
                <a16:creationId xmlns:a16="http://schemas.microsoft.com/office/drawing/2014/main" id="{8B3107CF-C98D-2C49-9077-AB45F960EF1B}"/>
              </a:ext>
            </a:extLst>
          </p:cNvPr>
          <p:cNvSpPr txBox="1">
            <a:spLocks noChangeArrowheads="1"/>
          </p:cNvSpPr>
          <p:nvPr/>
        </p:nvSpPr>
        <p:spPr bwMode="auto">
          <a:xfrm>
            <a:off x="7778750" y="3139281"/>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Address</a:t>
            </a:r>
          </a:p>
        </p:txBody>
      </p:sp>
      <p:sp>
        <p:nvSpPr>
          <p:cNvPr id="32" name="AutoShape 33">
            <a:extLst>
              <a:ext uri="{FF2B5EF4-FFF2-40B4-BE49-F238E27FC236}">
                <a16:creationId xmlns:a16="http://schemas.microsoft.com/office/drawing/2014/main" id="{83DA5967-13C3-3C40-8A7D-D80CD098EB6A}"/>
              </a:ext>
            </a:extLst>
          </p:cNvPr>
          <p:cNvSpPr>
            <a:spLocks noChangeArrowheads="1"/>
          </p:cNvSpPr>
          <p:nvPr/>
        </p:nvSpPr>
        <p:spPr bwMode="auto">
          <a:xfrm>
            <a:off x="5791200" y="2339181"/>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3" name="Line 34">
            <a:extLst>
              <a:ext uri="{FF2B5EF4-FFF2-40B4-BE49-F238E27FC236}">
                <a16:creationId xmlns:a16="http://schemas.microsoft.com/office/drawing/2014/main" id="{DF6F278A-2163-BA47-BABB-0E5AEE990D08}"/>
              </a:ext>
            </a:extLst>
          </p:cNvPr>
          <p:cNvSpPr>
            <a:spLocks noChangeShapeType="1"/>
          </p:cNvSpPr>
          <p:nvPr/>
        </p:nvSpPr>
        <p:spPr bwMode="auto">
          <a:xfrm>
            <a:off x="3733800" y="2491581"/>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4" name="Line 35">
            <a:extLst>
              <a:ext uri="{FF2B5EF4-FFF2-40B4-BE49-F238E27FC236}">
                <a16:creationId xmlns:a16="http://schemas.microsoft.com/office/drawing/2014/main" id="{5D4FF57E-B3C4-C24C-A43D-71C42D6E576E}"/>
              </a:ext>
            </a:extLst>
          </p:cNvPr>
          <p:cNvSpPr>
            <a:spLocks noChangeShapeType="1"/>
          </p:cNvSpPr>
          <p:nvPr/>
        </p:nvSpPr>
        <p:spPr bwMode="auto">
          <a:xfrm>
            <a:off x="6296025" y="2567781"/>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5" name="Line 36">
            <a:extLst>
              <a:ext uri="{FF2B5EF4-FFF2-40B4-BE49-F238E27FC236}">
                <a16:creationId xmlns:a16="http://schemas.microsoft.com/office/drawing/2014/main" id="{88ACC51E-EAC0-8149-9982-B69F08F7482F}"/>
              </a:ext>
            </a:extLst>
          </p:cNvPr>
          <p:cNvSpPr>
            <a:spLocks noChangeShapeType="1"/>
          </p:cNvSpPr>
          <p:nvPr/>
        </p:nvSpPr>
        <p:spPr bwMode="auto">
          <a:xfrm>
            <a:off x="7353300" y="2567781"/>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6" name="Line 37">
            <a:extLst>
              <a:ext uri="{FF2B5EF4-FFF2-40B4-BE49-F238E27FC236}">
                <a16:creationId xmlns:a16="http://schemas.microsoft.com/office/drawing/2014/main" id="{126AE044-8617-D943-9A32-F011DEB1F41B}"/>
              </a:ext>
            </a:extLst>
          </p:cNvPr>
          <p:cNvSpPr>
            <a:spLocks noChangeShapeType="1"/>
          </p:cNvSpPr>
          <p:nvPr/>
        </p:nvSpPr>
        <p:spPr bwMode="auto">
          <a:xfrm flipV="1">
            <a:off x="4191000" y="2720181"/>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7" name="Line 38">
            <a:extLst>
              <a:ext uri="{FF2B5EF4-FFF2-40B4-BE49-F238E27FC236}">
                <a16:creationId xmlns:a16="http://schemas.microsoft.com/office/drawing/2014/main" id="{68A69530-BEA1-AF42-A26A-B6F3070B89C7}"/>
              </a:ext>
            </a:extLst>
          </p:cNvPr>
          <p:cNvSpPr>
            <a:spLocks noChangeShapeType="1"/>
          </p:cNvSpPr>
          <p:nvPr/>
        </p:nvSpPr>
        <p:spPr bwMode="auto">
          <a:xfrm>
            <a:off x="4191000" y="2720181"/>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8" name="Text Box 39">
            <a:extLst>
              <a:ext uri="{FF2B5EF4-FFF2-40B4-BE49-F238E27FC236}">
                <a16:creationId xmlns:a16="http://schemas.microsoft.com/office/drawing/2014/main" id="{C8DF904F-C2FD-A042-98DD-1654D70A28F0}"/>
              </a:ext>
            </a:extLst>
          </p:cNvPr>
          <p:cNvSpPr txBox="1">
            <a:spLocks noChangeArrowheads="1"/>
          </p:cNvSpPr>
          <p:nvPr/>
        </p:nvSpPr>
        <p:spPr bwMode="auto">
          <a:xfrm>
            <a:off x="4124325" y="3728244"/>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39" name="Oval 43">
            <a:extLst>
              <a:ext uri="{FF2B5EF4-FFF2-40B4-BE49-F238E27FC236}">
                <a16:creationId xmlns:a16="http://schemas.microsoft.com/office/drawing/2014/main" id="{37358F35-2D1C-9A4C-AEB9-F15E14D5F4CD}"/>
              </a:ext>
            </a:extLst>
          </p:cNvPr>
          <p:cNvSpPr>
            <a:spLocks noChangeArrowheads="1"/>
          </p:cNvSpPr>
          <p:nvPr/>
        </p:nvSpPr>
        <p:spPr bwMode="auto">
          <a:xfrm>
            <a:off x="228600" y="3558381"/>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0" name="Text Box 44">
            <a:extLst>
              <a:ext uri="{FF2B5EF4-FFF2-40B4-BE49-F238E27FC236}">
                <a16:creationId xmlns:a16="http://schemas.microsoft.com/office/drawing/2014/main" id="{609410A2-427F-4543-AD16-BED3D4E96D74}"/>
              </a:ext>
            </a:extLst>
          </p:cNvPr>
          <p:cNvSpPr txBox="1">
            <a:spLocks noChangeArrowheads="1"/>
          </p:cNvSpPr>
          <p:nvPr/>
        </p:nvSpPr>
        <p:spPr bwMode="auto">
          <a:xfrm>
            <a:off x="228600" y="4625181"/>
            <a:ext cx="23294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instruction</a:t>
            </a:r>
          </a:p>
        </p:txBody>
      </p:sp>
      <p:sp>
        <p:nvSpPr>
          <p:cNvPr id="41" name="Line 45">
            <a:extLst>
              <a:ext uri="{FF2B5EF4-FFF2-40B4-BE49-F238E27FC236}">
                <a16:creationId xmlns:a16="http://schemas.microsoft.com/office/drawing/2014/main" id="{3883684B-285A-0543-B1AE-8FA7FE5E269A}"/>
              </a:ext>
            </a:extLst>
          </p:cNvPr>
          <p:cNvSpPr>
            <a:spLocks noChangeShapeType="1"/>
          </p:cNvSpPr>
          <p:nvPr/>
        </p:nvSpPr>
        <p:spPr bwMode="auto">
          <a:xfrm flipV="1">
            <a:off x="838200" y="4244181"/>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2" name="Rectangle 11">
            <a:extLst>
              <a:ext uri="{FF2B5EF4-FFF2-40B4-BE49-F238E27FC236}">
                <a16:creationId xmlns:a16="http://schemas.microsoft.com/office/drawing/2014/main" id="{2A00BE12-9421-6D4E-B6CD-1A083869D8D9}"/>
              </a:ext>
            </a:extLst>
          </p:cNvPr>
          <p:cNvSpPr>
            <a:spLocks noChangeArrowheads="1"/>
          </p:cNvSpPr>
          <p:nvPr/>
        </p:nvSpPr>
        <p:spPr bwMode="auto">
          <a:xfrm>
            <a:off x="1219200" y="24915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11">
            <a:extLst>
              <a:ext uri="{FF2B5EF4-FFF2-40B4-BE49-F238E27FC236}">
                <a16:creationId xmlns:a16="http://schemas.microsoft.com/office/drawing/2014/main" id="{331785D1-1C12-9E43-9803-F281710F97F0}"/>
              </a:ext>
            </a:extLst>
          </p:cNvPr>
          <p:cNvSpPr>
            <a:spLocks noChangeArrowheads="1"/>
          </p:cNvSpPr>
          <p:nvPr/>
        </p:nvSpPr>
        <p:spPr bwMode="auto">
          <a:xfrm>
            <a:off x="1219200" y="21867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Rectangle 11">
            <a:extLst>
              <a:ext uri="{FF2B5EF4-FFF2-40B4-BE49-F238E27FC236}">
                <a16:creationId xmlns:a16="http://schemas.microsoft.com/office/drawing/2014/main" id="{815F414D-565D-794C-9174-EC4045FC598E}"/>
              </a:ext>
            </a:extLst>
          </p:cNvPr>
          <p:cNvSpPr>
            <a:spLocks noChangeArrowheads="1"/>
          </p:cNvSpPr>
          <p:nvPr/>
        </p:nvSpPr>
        <p:spPr bwMode="auto">
          <a:xfrm>
            <a:off x="1219200" y="18819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5" name="Rectangle 11">
            <a:extLst>
              <a:ext uri="{FF2B5EF4-FFF2-40B4-BE49-F238E27FC236}">
                <a16:creationId xmlns:a16="http://schemas.microsoft.com/office/drawing/2014/main" id="{83A11EC7-C025-6F40-B9C7-E3B466EB3D13}"/>
              </a:ext>
            </a:extLst>
          </p:cNvPr>
          <p:cNvSpPr>
            <a:spLocks noChangeArrowheads="1"/>
          </p:cNvSpPr>
          <p:nvPr/>
        </p:nvSpPr>
        <p:spPr bwMode="auto">
          <a:xfrm>
            <a:off x="1219200" y="31011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Rectangle 11">
            <a:extLst>
              <a:ext uri="{FF2B5EF4-FFF2-40B4-BE49-F238E27FC236}">
                <a16:creationId xmlns:a16="http://schemas.microsoft.com/office/drawing/2014/main" id="{6249D7D2-2291-BC41-AA92-01F3D2B909D6}"/>
              </a:ext>
            </a:extLst>
          </p:cNvPr>
          <p:cNvSpPr>
            <a:spLocks noChangeArrowheads="1"/>
          </p:cNvSpPr>
          <p:nvPr/>
        </p:nvSpPr>
        <p:spPr bwMode="auto">
          <a:xfrm>
            <a:off x="1219200" y="15771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7" name="Line 13">
            <a:extLst>
              <a:ext uri="{FF2B5EF4-FFF2-40B4-BE49-F238E27FC236}">
                <a16:creationId xmlns:a16="http://schemas.microsoft.com/office/drawing/2014/main" id="{5AF70E8E-D7C7-894D-8A86-BEFA98ECC67C}"/>
              </a:ext>
            </a:extLst>
          </p:cNvPr>
          <p:cNvSpPr>
            <a:spLocks noChangeShapeType="1"/>
          </p:cNvSpPr>
          <p:nvPr/>
        </p:nvSpPr>
        <p:spPr bwMode="auto">
          <a:xfrm flipV="1">
            <a:off x="762000" y="2796381"/>
            <a:ext cx="498475" cy="838200"/>
          </a:xfrm>
          <a:prstGeom prst="line">
            <a:avLst/>
          </a:prstGeom>
          <a:noFill/>
          <a:ln w="3175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Text Box 41">
            <a:extLst>
              <a:ext uri="{FF2B5EF4-FFF2-40B4-BE49-F238E27FC236}">
                <a16:creationId xmlns:a16="http://schemas.microsoft.com/office/drawing/2014/main" id="{D6524948-7BA5-9C46-95DA-BDDDDC32AAF1}"/>
              </a:ext>
            </a:extLst>
          </p:cNvPr>
          <p:cNvSpPr txBox="1">
            <a:spLocks noChangeArrowheads="1"/>
          </p:cNvSpPr>
          <p:nvPr/>
        </p:nvSpPr>
        <p:spPr bwMode="auto">
          <a:xfrm>
            <a:off x="222250" y="1232694"/>
            <a:ext cx="66583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rPr>
              <a:t>which directions earlier instances of *this branch* went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50"/>
                </a:solidFill>
                <a:latin typeface="+mn-lt"/>
              </a:rPr>
              <a:t>                            one local history register per branch</a:t>
            </a:r>
            <a:endParaRPr kumimoji="0" lang="en-US" altLang="en-US" sz="1800" b="0" i="0" u="none" strike="noStrike" kern="1200" cap="none" spc="0" normalizeH="0" baseline="0" noProof="0" dirty="0">
              <a:ln>
                <a:noFill/>
              </a:ln>
              <a:solidFill>
                <a:srgbClr val="00B050"/>
              </a:solidFill>
              <a:effectLst/>
              <a:uLnTx/>
              <a:uFillTx/>
              <a:latin typeface="+mn-lt"/>
            </a:endParaRPr>
          </a:p>
        </p:txBody>
      </p:sp>
      <p:sp>
        <p:nvSpPr>
          <p:cNvPr id="49" name="Line 42">
            <a:extLst>
              <a:ext uri="{FF2B5EF4-FFF2-40B4-BE49-F238E27FC236}">
                <a16:creationId xmlns:a16="http://schemas.microsoft.com/office/drawing/2014/main" id="{3B8C99E4-0150-CE42-8361-73BDA0B68EC8}"/>
              </a:ext>
            </a:extLst>
          </p:cNvPr>
          <p:cNvSpPr>
            <a:spLocks noChangeShapeType="1"/>
          </p:cNvSpPr>
          <p:nvPr/>
        </p:nvSpPr>
        <p:spPr bwMode="auto">
          <a:xfrm flipH="1">
            <a:off x="1676400" y="1577181"/>
            <a:ext cx="762000" cy="1371600"/>
          </a:xfrm>
          <a:prstGeom prst="line">
            <a:avLst/>
          </a:prstGeom>
          <a:noFill/>
          <a:ln w="3175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0" name="TextBox 21">
            <a:extLst>
              <a:ext uri="{FF2B5EF4-FFF2-40B4-BE49-F238E27FC236}">
                <a16:creationId xmlns:a16="http://schemas.microsoft.com/office/drawing/2014/main" id="{48E2B88E-80A8-564C-9C1A-0F584F1FE58A}"/>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safari.ethz.ch</a:t>
            </a:r>
            <a:r>
              <a:rPr lang="en-US" altLang="zh-CN" sz="1500" dirty="0">
                <a:solidFill>
                  <a:srgbClr val="00B0F0"/>
                </a:solidFill>
                <a:latin typeface="+mn-lt"/>
              </a:rPr>
              <a:t>/</a:t>
            </a:r>
            <a:r>
              <a:rPr lang="en-US" altLang="zh-CN" sz="1500" dirty="0" err="1">
                <a:solidFill>
                  <a:srgbClr val="00B0F0"/>
                </a:solidFill>
                <a:latin typeface="+mn-lt"/>
              </a:rPr>
              <a:t>digitaltechnik</a:t>
            </a:r>
            <a:r>
              <a:rPr lang="en-US" altLang="zh-CN" sz="1500" dirty="0">
                <a:solidFill>
                  <a:srgbClr val="00B0F0"/>
                </a:solidFill>
                <a:latin typeface="+mn-lt"/>
              </a:rPr>
              <a:t>/spring2021/lib/exe/</a:t>
            </a:r>
            <a:r>
              <a:rPr lang="en-US" altLang="zh-CN" sz="1500" dirty="0" err="1">
                <a:solidFill>
                  <a:srgbClr val="00B0F0"/>
                </a:solidFill>
                <a:latin typeface="+mn-lt"/>
              </a:rPr>
              <a:t>fetch.php?media</a:t>
            </a:r>
            <a:r>
              <a:rPr lang="en-US" altLang="zh-CN" sz="1500" dirty="0">
                <a:solidFill>
                  <a:srgbClr val="00B0F0"/>
                </a:solidFill>
                <a:latin typeface="+mn-lt"/>
              </a:rPr>
              <a:t>=</a:t>
            </a:r>
          </a:p>
          <a:p>
            <a:pPr algn="r">
              <a:spcBef>
                <a:spcPct val="0"/>
              </a:spcBef>
              <a:buFontTx/>
              <a:buNone/>
            </a:pPr>
            <a:r>
              <a:rPr lang="en-US" altLang="zh-CN" sz="1500" dirty="0">
                <a:solidFill>
                  <a:srgbClr val="00B0F0"/>
                </a:solidFill>
                <a:latin typeface="+mn-lt"/>
              </a:rPr>
              <a:t>onur-digitaldesign_comparch-2021-lecture17b-branch-prediction-i-afterlecture.pdf</a:t>
            </a:r>
          </a:p>
        </p:txBody>
      </p:sp>
    </p:spTree>
    <p:extLst>
      <p:ext uri="{BB962C8B-B14F-4D97-AF65-F5344CB8AC3E}">
        <p14:creationId xmlns:p14="http://schemas.microsoft.com/office/powerpoint/2010/main" val="335364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only a single branch so far</a:t>
            </a:r>
          </a:p>
        </p:txBody>
      </p:sp>
    </p:spTree>
    <p:extLst>
      <p:ext uri="{BB962C8B-B14F-4D97-AF65-F5344CB8AC3E}">
        <p14:creationId xmlns:p14="http://schemas.microsoft.com/office/powerpoint/2010/main" val="948710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FE205-219C-7544-96F7-F217E6810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45440" cy="8153400"/>
          </a:xfrm>
          <a:prstGeom prst="rect">
            <a:avLst/>
          </a:prstGeom>
        </p:spPr>
      </p:pic>
      <p:sp>
        <p:nvSpPr>
          <p:cNvPr id="2052" name="Rectangle 2"/>
          <p:cNvSpPr>
            <a:spLocks noGrp="1" noChangeArrowheads="1"/>
          </p:cNvSpPr>
          <p:nvPr>
            <p:ph type="ctrTitle"/>
          </p:nvPr>
        </p:nvSpPr>
        <p:spPr>
          <a:xfrm>
            <a:off x="0" y="2130425"/>
            <a:ext cx="9144000" cy="1908175"/>
          </a:xfrm>
          <a:effectLst>
            <a:outerShdw blurRad="50800" dist="38100" dir="2700000" algn="tl" rotWithShape="0">
              <a:prstClr val="black">
                <a:alpha val="40000"/>
              </a:prstClr>
            </a:outerShdw>
          </a:effectLst>
        </p:spPr>
        <p:txBody>
          <a:bodyPr/>
          <a:lstStyle/>
          <a:p>
            <a:pPr algn="l" eaLnBrk="1" hangingPunct="1"/>
            <a:br>
              <a:rPr lang="en-US" altLang="zh-CN" dirty="0">
                <a:solidFill>
                  <a:srgbClr val="92D050"/>
                </a:solidFill>
              </a:rPr>
            </a:br>
            <a:r>
              <a:rPr lang="en-US" altLang="zh-CN" dirty="0">
                <a:solidFill>
                  <a:srgbClr val="00B0F0"/>
                </a:solidFill>
              </a:rPr>
              <a:t>no man is an island</a:t>
            </a:r>
          </a:p>
        </p:txBody>
      </p:sp>
    </p:spTree>
    <p:extLst>
      <p:ext uri="{BB962C8B-B14F-4D97-AF65-F5344CB8AC3E}">
        <p14:creationId xmlns:p14="http://schemas.microsoft.com/office/powerpoint/2010/main" val="2490957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a:xfrm>
            <a:off x="457200" y="1600200"/>
            <a:ext cx="8915400" cy="4525963"/>
          </a:xfrm>
        </p:spPr>
        <p:txBody>
          <a:bodyPr/>
          <a:lstStyle/>
          <a:p>
            <a:pPr>
              <a:defRPr/>
            </a:pPr>
            <a:r>
              <a:rPr lang="en-US" altLang="zh-CN" dirty="0">
                <a:solidFill>
                  <a:srgbClr val="00B0F0"/>
                </a:solidFill>
              </a:rPr>
              <a:t>Correlating/Two-level Predictor</a:t>
            </a:r>
          </a:p>
          <a:p>
            <a:pPr eaLnBrk="1" hangingPunct="1">
              <a:buFontTx/>
              <a:buNone/>
              <a:defRPr/>
            </a:pPr>
            <a:r>
              <a:rPr lang="en-US" altLang="zh-CN" dirty="0"/>
              <a:t>	use the behavior of other branches to make a prediction;</a:t>
            </a:r>
          </a:p>
          <a:p>
            <a:pPr eaLnBrk="1" hangingPunct="1">
              <a:buFontTx/>
              <a:buNone/>
              <a:defRPr/>
            </a:pPr>
            <a:r>
              <a:rPr lang="en-US" altLang="zh-CN" dirty="0"/>
              <a:t>	make prediction based on the outcome of the branch the last time the same global branch history was encountered</a:t>
            </a:r>
          </a:p>
          <a:p>
            <a:pPr eaLnBrk="1" hangingPunct="1">
              <a:buFontTx/>
              <a:buNone/>
              <a:defRPr/>
            </a:pPr>
            <a:endParaRPr lang="en-US" altLang="zh-CN" dirty="0"/>
          </a:p>
          <a:p>
            <a:pPr>
              <a:defRPr/>
            </a:pPr>
            <a:endParaRPr lang="en-CN" dirty="0">
              <a:solidFill>
                <a:srgbClr val="00B0F0"/>
              </a:solidFill>
            </a:endParaRPr>
          </a:p>
          <a:p>
            <a:pPr>
              <a:defRPr/>
            </a:pPr>
            <a:endParaRPr lang="en-CN" dirty="0">
              <a:solidFill>
                <a:srgbClr val="00B0F0"/>
              </a:solidFill>
            </a:endParaRPr>
          </a:p>
          <a:p>
            <a:endParaRPr lang="en-CN" dirty="0"/>
          </a:p>
        </p:txBody>
      </p:sp>
    </p:spTree>
    <p:extLst>
      <p:ext uri="{BB962C8B-B14F-4D97-AF65-F5344CB8AC3E}">
        <p14:creationId xmlns:p14="http://schemas.microsoft.com/office/powerpoint/2010/main" val="2453554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Tree>
    <p:extLst>
      <p:ext uri="{BB962C8B-B14F-4D97-AF65-F5344CB8AC3E}">
        <p14:creationId xmlns:p14="http://schemas.microsoft.com/office/powerpoint/2010/main" val="2509424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endParaRPr lang="en-US" altLang="zh-CN" kern="0" dirty="0"/>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endParaRPr lang="en-CN" kern="0" dirty="0"/>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FontTx/>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82320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Static Branch Prediction</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
        <p:nvSpPr>
          <p:cNvPr id="84" name="Text Box 6">
            <a:extLst>
              <a:ext uri="{FF2B5EF4-FFF2-40B4-BE49-F238E27FC236}">
                <a16:creationId xmlns:a16="http://schemas.microsoft.com/office/drawing/2014/main" id="{F080F142-6893-0148-9B37-2A7A5F833620}"/>
              </a:ext>
            </a:extLst>
          </p:cNvPr>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example: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predicted-taken</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predicted-not-taken</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Tree>
    <p:extLst>
      <p:ext uri="{BB962C8B-B14F-4D97-AF65-F5344CB8AC3E}">
        <p14:creationId xmlns:p14="http://schemas.microsoft.com/office/powerpoint/2010/main" val="746773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r>
              <a:rPr lang="en-US" altLang="zh-CN" kern="0" dirty="0">
                <a:solidFill>
                  <a:srgbClr val="00B0F0"/>
                </a:solidFill>
              </a:rPr>
              <a:t>  b2</a:t>
            </a:r>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r>
              <a:rPr lang="en-CN" kern="0" dirty="0"/>
              <a:t>  </a:t>
            </a:r>
            <a:r>
              <a:rPr lang="en-CN" kern="0" dirty="0">
                <a:solidFill>
                  <a:srgbClr val="00B0F0"/>
                </a:solidFill>
              </a:rPr>
              <a:t>b3</a:t>
            </a:r>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FontTx/>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1662372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endParaRPr lang="en-US" altLang="zh-CN" dirty="0"/>
          </a:p>
          <a:p>
            <a:pPr eaLnBrk="1" hangingPunct="1">
              <a:buNone/>
              <a:defRPr/>
            </a:pPr>
            <a:r>
              <a:rPr lang="en-US" altLang="zh-CN" dirty="0">
                <a:solidFill>
                  <a:srgbClr val="00B0F0"/>
                </a:solidFill>
              </a:rPr>
              <a:t>	if b1&amp;b2 taken</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r>
              <a:rPr lang="en-US" altLang="zh-CN" kern="0" dirty="0">
                <a:solidFill>
                  <a:srgbClr val="00B0F0"/>
                </a:solidFill>
              </a:rPr>
              <a:t>  b2</a:t>
            </a:r>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r>
              <a:rPr lang="en-CN" kern="0" dirty="0"/>
              <a:t>  </a:t>
            </a:r>
            <a:r>
              <a:rPr lang="en-CN" kern="0" dirty="0">
                <a:solidFill>
                  <a:srgbClr val="00B0F0"/>
                </a:solidFill>
              </a:rPr>
              <a:t>b3</a:t>
            </a:r>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endParaRPr lang="en-US" altLang="zh-CN" sz="2800" kern="0" dirty="0"/>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8" name="Content Placeholder 2">
            <a:extLst>
              <a:ext uri="{FF2B5EF4-FFF2-40B4-BE49-F238E27FC236}">
                <a16:creationId xmlns:a16="http://schemas.microsoft.com/office/drawing/2014/main" id="{F7568978-74DB-C34C-B8EF-72E9189D2DB8}"/>
              </a:ext>
            </a:extLst>
          </p:cNvPr>
          <p:cNvSpPr txBox="1">
            <a:spLocks/>
          </p:cNvSpPr>
          <p:nvPr/>
        </p:nvSpPr>
        <p:spPr bwMode="auto">
          <a:xfrm>
            <a:off x="8130797" y="27720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35760B79-7998-9D4B-9021-015506D376DD}"/>
              </a:ext>
            </a:extLst>
          </p:cNvPr>
          <p:cNvSpPr txBox="1">
            <a:spLocks/>
          </p:cNvSpPr>
          <p:nvPr/>
        </p:nvSpPr>
        <p:spPr bwMode="auto">
          <a:xfrm>
            <a:off x="8130796" y="45339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618583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endParaRPr lang="en-US" altLang="zh-CN" dirty="0"/>
          </a:p>
          <a:p>
            <a:pPr eaLnBrk="1" hangingPunct="1">
              <a:buNone/>
              <a:defRPr/>
            </a:pPr>
            <a:r>
              <a:rPr lang="en-US" altLang="zh-CN" dirty="0">
                <a:solidFill>
                  <a:srgbClr val="00B0F0"/>
                </a:solidFill>
              </a:rPr>
              <a:t>	if b1&amp;b2 taken</a:t>
            </a:r>
          </a:p>
          <a:p>
            <a:pPr eaLnBrk="1" hangingPunct="1">
              <a:buNone/>
              <a:defRPr/>
            </a:pPr>
            <a:r>
              <a:rPr lang="en-US" altLang="zh-CN" dirty="0">
                <a:solidFill>
                  <a:srgbClr val="00B0F0"/>
                </a:solidFill>
              </a:rPr>
              <a:t>	then b3 untaken</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r>
              <a:rPr lang="en-US" altLang="zh-CN" kern="0" dirty="0">
                <a:solidFill>
                  <a:srgbClr val="00B0F0"/>
                </a:solidFill>
              </a:rPr>
              <a:t>  b2</a:t>
            </a:r>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r>
              <a:rPr lang="en-CN" kern="0" dirty="0"/>
              <a:t>  </a:t>
            </a:r>
            <a:r>
              <a:rPr lang="en-CN" kern="0" dirty="0">
                <a:solidFill>
                  <a:srgbClr val="00B0F0"/>
                </a:solidFill>
              </a:rPr>
              <a:t>b3</a:t>
            </a:r>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endParaRPr lang="en-US" altLang="zh-CN" sz="2800" kern="0" dirty="0"/>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8" name="Content Placeholder 2">
            <a:extLst>
              <a:ext uri="{FF2B5EF4-FFF2-40B4-BE49-F238E27FC236}">
                <a16:creationId xmlns:a16="http://schemas.microsoft.com/office/drawing/2014/main" id="{F7568978-74DB-C34C-B8EF-72E9189D2DB8}"/>
              </a:ext>
            </a:extLst>
          </p:cNvPr>
          <p:cNvSpPr txBox="1">
            <a:spLocks/>
          </p:cNvSpPr>
          <p:nvPr/>
        </p:nvSpPr>
        <p:spPr bwMode="auto">
          <a:xfrm>
            <a:off x="8130797" y="27720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35760B79-7998-9D4B-9021-015506D376DD}"/>
              </a:ext>
            </a:extLst>
          </p:cNvPr>
          <p:cNvSpPr txBox="1">
            <a:spLocks/>
          </p:cNvSpPr>
          <p:nvPr/>
        </p:nvSpPr>
        <p:spPr bwMode="auto">
          <a:xfrm>
            <a:off x="8130796" y="45339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Content Placeholder 2">
            <a:extLst>
              <a:ext uri="{FF2B5EF4-FFF2-40B4-BE49-F238E27FC236}">
                <a16:creationId xmlns:a16="http://schemas.microsoft.com/office/drawing/2014/main" id="{46235B1C-88E2-CD4B-B252-C3542AF5B40E}"/>
              </a:ext>
            </a:extLst>
          </p:cNvPr>
          <p:cNvSpPr txBox="1">
            <a:spLocks/>
          </p:cNvSpPr>
          <p:nvPr/>
        </p:nvSpPr>
        <p:spPr bwMode="auto">
          <a:xfrm>
            <a:off x="8130795" y="6278562"/>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099609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4" name="Text Box 2">
            <a:extLst>
              <a:ext uri="{FF2B5EF4-FFF2-40B4-BE49-F238E27FC236}">
                <a16:creationId xmlns:a16="http://schemas.microsoft.com/office/drawing/2014/main" id="{A725B612-48B1-A24B-8A32-DD52B8C88DC0}"/>
              </a:ext>
            </a:extLst>
          </p:cNvPr>
          <p:cNvSpPr txBox="1">
            <a:spLocks noChangeArrowheads="1"/>
          </p:cNvSpPr>
          <p:nvPr/>
        </p:nvSpPr>
        <p:spPr bwMode="auto">
          <a:xfrm>
            <a:off x="5597525" y="5369892"/>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5" name="Rectangle 4">
            <a:extLst>
              <a:ext uri="{FF2B5EF4-FFF2-40B4-BE49-F238E27FC236}">
                <a16:creationId xmlns:a16="http://schemas.microsoft.com/office/drawing/2014/main" id="{CE9368AB-5849-1E4F-8817-80D080910801}"/>
              </a:ext>
            </a:extLst>
          </p:cNvPr>
          <p:cNvSpPr>
            <a:spLocks noChangeArrowheads="1"/>
          </p:cNvSpPr>
          <p:nvPr/>
        </p:nvSpPr>
        <p:spPr bwMode="auto">
          <a:xfrm>
            <a:off x="3298825" y="2093292"/>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 name="Rectangle 5" descr="Dark upward diagonal">
            <a:extLst>
              <a:ext uri="{FF2B5EF4-FFF2-40B4-BE49-F238E27FC236}">
                <a16:creationId xmlns:a16="http://schemas.microsoft.com/office/drawing/2014/main" id="{79430181-17D4-D545-9798-834967E68534}"/>
              </a:ext>
            </a:extLst>
          </p:cNvPr>
          <p:cNvSpPr>
            <a:spLocks noChangeArrowheads="1"/>
          </p:cNvSpPr>
          <p:nvPr/>
        </p:nvSpPr>
        <p:spPr bwMode="auto">
          <a:xfrm>
            <a:off x="3298825" y="239809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 name="Text Box 6">
            <a:extLst>
              <a:ext uri="{FF2B5EF4-FFF2-40B4-BE49-F238E27FC236}">
                <a16:creationId xmlns:a16="http://schemas.microsoft.com/office/drawing/2014/main" id="{D74A4BEE-9681-5941-8470-B7DDFDEBF779}"/>
              </a:ext>
            </a:extLst>
          </p:cNvPr>
          <p:cNvSpPr txBox="1">
            <a:spLocks noChangeArrowheads="1"/>
          </p:cNvSpPr>
          <p:nvPr/>
        </p:nvSpPr>
        <p:spPr bwMode="auto">
          <a:xfrm>
            <a:off x="3082925" y="1676400"/>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(2-bit counters)</a:t>
            </a:r>
          </a:p>
        </p:txBody>
      </p:sp>
      <p:sp>
        <p:nvSpPr>
          <p:cNvPr id="8" name="Rectangle 7">
            <a:extLst>
              <a:ext uri="{FF2B5EF4-FFF2-40B4-BE49-F238E27FC236}">
                <a16:creationId xmlns:a16="http://schemas.microsoft.com/office/drawing/2014/main" id="{176B8EB7-F324-8746-8CF9-1654EAE8FD30}"/>
              </a:ext>
            </a:extLst>
          </p:cNvPr>
          <p:cNvSpPr>
            <a:spLocks noChangeArrowheads="1"/>
          </p:cNvSpPr>
          <p:nvPr/>
        </p:nvSpPr>
        <p:spPr bwMode="auto">
          <a:xfrm>
            <a:off x="3298825" y="4074492"/>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9" name="Text Box 8">
            <a:extLst>
              <a:ext uri="{FF2B5EF4-FFF2-40B4-BE49-F238E27FC236}">
                <a16:creationId xmlns:a16="http://schemas.microsoft.com/office/drawing/2014/main" id="{CDF41D81-80DF-724E-BC0E-1EB92EF95A33}"/>
              </a:ext>
            </a:extLst>
          </p:cNvPr>
          <p:cNvSpPr txBox="1">
            <a:spLocks noChangeArrowheads="1"/>
          </p:cNvSpPr>
          <p:nvPr/>
        </p:nvSpPr>
        <p:spPr bwMode="auto">
          <a:xfrm>
            <a:off x="2667000" y="6055692"/>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B0F0"/>
                </a:solidFill>
                <a:effectLst/>
                <a:uLnTx/>
                <a:uFillTx/>
                <a:latin typeface="+mn-lt"/>
                <a:ea typeface="ＭＳ Ｐゴシック" charset="-128"/>
                <a:cs typeface="+mn-cs"/>
              </a:rPr>
              <a:t>Cache of Target Addresses (BTB: Branch Target Buffer)</a:t>
            </a:r>
          </a:p>
        </p:txBody>
      </p:sp>
      <p:sp>
        <p:nvSpPr>
          <p:cNvPr id="10" name="Rectangle 9" descr="Dark upward diagonal">
            <a:extLst>
              <a:ext uri="{FF2B5EF4-FFF2-40B4-BE49-F238E27FC236}">
                <a16:creationId xmlns:a16="http://schemas.microsoft.com/office/drawing/2014/main" id="{042AC2D2-0BE4-CC4C-BD7A-6C20EE6D78DF}"/>
              </a:ext>
            </a:extLst>
          </p:cNvPr>
          <p:cNvSpPr>
            <a:spLocks noChangeArrowheads="1"/>
          </p:cNvSpPr>
          <p:nvPr/>
        </p:nvSpPr>
        <p:spPr bwMode="auto">
          <a:xfrm>
            <a:off x="3832225" y="529369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1" name="Rectangle 10">
            <a:extLst>
              <a:ext uri="{FF2B5EF4-FFF2-40B4-BE49-F238E27FC236}">
                <a16:creationId xmlns:a16="http://schemas.microsoft.com/office/drawing/2014/main" id="{4938CFAD-4727-4C47-B810-0F0D1EA03B43}"/>
              </a:ext>
            </a:extLst>
          </p:cNvPr>
          <p:cNvSpPr>
            <a:spLocks noChangeArrowheads="1"/>
          </p:cNvSpPr>
          <p:nvPr/>
        </p:nvSpPr>
        <p:spPr bwMode="auto">
          <a:xfrm>
            <a:off x="415925" y="3617292"/>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Program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Counter</a:t>
            </a:r>
          </a:p>
        </p:txBody>
      </p:sp>
      <p:sp>
        <p:nvSpPr>
          <p:cNvPr id="12" name="Rectangle 11">
            <a:extLst>
              <a:ext uri="{FF2B5EF4-FFF2-40B4-BE49-F238E27FC236}">
                <a16:creationId xmlns:a16="http://schemas.microsoft.com/office/drawing/2014/main" id="{A35EB6A6-FD02-FE43-B199-A1478E7E3B69}"/>
              </a:ext>
            </a:extLst>
          </p:cNvPr>
          <p:cNvSpPr>
            <a:spLocks noChangeArrowheads="1"/>
          </p:cNvSpPr>
          <p:nvPr/>
        </p:nvSpPr>
        <p:spPr bwMode="auto">
          <a:xfrm>
            <a:off x="339725" y="2779092"/>
            <a:ext cx="15240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Global Branch </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H</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istory</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13" name="Line 13">
            <a:extLst>
              <a:ext uri="{FF2B5EF4-FFF2-40B4-BE49-F238E27FC236}">
                <a16:creationId xmlns:a16="http://schemas.microsoft.com/office/drawing/2014/main" id="{2D78D422-1B5D-824B-BD41-ED5E65CEDE00}"/>
              </a:ext>
            </a:extLst>
          </p:cNvPr>
          <p:cNvSpPr>
            <a:spLocks noChangeShapeType="1"/>
          </p:cNvSpPr>
          <p:nvPr/>
        </p:nvSpPr>
        <p:spPr bwMode="auto">
          <a:xfrm flipV="1">
            <a:off x="1863725" y="2474291"/>
            <a:ext cx="1022350" cy="533399"/>
          </a:xfrm>
          <a:prstGeom prst="line">
            <a:avLst/>
          </a:prstGeom>
          <a:noFill/>
          <a:ln w="9525">
            <a:solidFill>
              <a:schemeClr val="tx1"/>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4" name="Line 17">
            <a:extLst>
              <a:ext uri="{FF2B5EF4-FFF2-40B4-BE49-F238E27FC236}">
                <a16:creationId xmlns:a16="http://schemas.microsoft.com/office/drawing/2014/main" id="{E4FC1FAB-2657-F648-9583-82019A7E72B3}"/>
              </a:ext>
            </a:extLst>
          </p:cNvPr>
          <p:cNvSpPr>
            <a:spLocks noChangeShapeType="1"/>
          </p:cNvSpPr>
          <p:nvPr/>
        </p:nvSpPr>
        <p:spPr bwMode="auto">
          <a:xfrm>
            <a:off x="2854325" y="247429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5" name="Line 18">
            <a:extLst>
              <a:ext uri="{FF2B5EF4-FFF2-40B4-BE49-F238E27FC236}">
                <a16:creationId xmlns:a16="http://schemas.microsoft.com/office/drawing/2014/main" id="{896DBD4D-1115-AA49-A7F3-0E90E9FC6CF0}"/>
              </a:ext>
            </a:extLst>
          </p:cNvPr>
          <p:cNvSpPr>
            <a:spLocks noChangeShapeType="1"/>
          </p:cNvSpPr>
          <p:nvPr/>
        </p:nvSpPr>
        <p:spPr bwMode="auto">
          <a:xfrm>
            <a:off x="1635125" y="3922092"/>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6" name="Line 19">
            <a:extLst>
              <a:ext uri="{FF2B5EF4-FFF2-40B4-BE49-F238E27FC236}">
                <a16:creationId xmlns:a16="http://schemas.microsoft.com/office/drawing/2014/main" id="{680C334D-6E9A-C44A-B087-3CECE37CD9AC}"/>
              </a:ext>
            </a:extLst>
          </p:cNvPr>
          <p:cNvSpPr>
            <a:spLocks noChangeShapeType="1"/>
          </p:cNvSpPr>
          <p:nvPr/>
        </p:nvSpPr>
        <p:spPr bwMode="auto">
          <a:xfrm>
            <a:off x="2854325" y="536989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7" name="Line 20">
            <a:extLst>
              <a:ext uri="{FF2B5EF4-FFF2-40B4-BE49-F238E27FC236}">
                <a16:creationId xmlns:a16="http://schemas.microsoft.com/office/drawing/2014/main" id="{4DCE94DD-ADC7-7F4A-8434-0FA594383441}"/>
              </a:ext>
            </a:extLst>
          </p:cNvPr>
          <p:cNvSpPr>
            <a:spLocks noChangeShapeType="1"/>
          </p:cNvSpPr>
          <p:nvPr/>
        </p:nvSpPr>
        <p:spPr bwMode="auto">
          <a:xfrm>
            <a:off x="7121525" y="2779092"/>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8" name="Line 21">
            <a:extLst>
              <a:ext uri="{FF2B5EF4-FFF2-40B4-BE49-F238E27FC236}">
                <a16:creationId xmlns:a16="http://schemas.microsoft.com/office/drawing/2014/main" id="{228FFEC4-1C24-904B-AA60-59014C0006AB}"/>
              </a:ext>
            </a:extLst>
          </p:cNvPr>
          <p:cNvSpPr>
            <a:spLocks noChangeShapeType="1"/>
          </p:cNvSpPr>
          <p:nvPr/>
        </p:nvSpPr>
        <p:spPr bwMode="auto">
          <a:xfrm>
            <a:off x="7121525" y="277909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9" name="Line 22">
            <a:extLst>
              <a:ext uri="{FF2B5EF4-FFF2-40B4-BE49-F238E27FC236}">
                <a16:creationId xmlns:a16="http://schemas.microsoft.com/office/drawing/2014/main" id="{2DBD49C0-4DB8-974D-8ECE-E0C3E1F079B9}"/>
              </a:ext>
            </a:extLst>
          </p:cNvPr>
          <p:cNvSpPr>
            <a:spLocks noChangeShapeType="1"/>
          </p:cNvSpPr>
          <p:nvPr/>
        </p:nvSpPr>
        <p:spPr bwMode="auto">
          <a:xfrm flipV="1">
            <a:off x="7121525" y="392209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0" name="Line 23">
            <a:extLst>
              <a:ext uri="{FF2B5EF4-FFF2-40B4-BE49-F238E27FC236}">
                <a16:creationId xmlns:a16="http://schemas.microsoft.com/office/drawing/2014/main" id="{8F59AF90-49AF-594A-9221-3CA30DA80846}"/>
              </a:ext>
            </a:extLst>
          </p:cNvPr>
          <p:cNvSpPr>
            <a:spLocks noChangeShapeType="1"/>
          </p:cNvSpPr>
          <p:nvPr/>
        </p:nvSpPr>
        <p:spPr bwMode="auto">
          <a:xfrm>
            <a:off x="7502525" y="3083892"/>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1" name="Line 24">
            <a:extLst>
              <a:ext uri="{FF2B5EF4-FFF2-40B4-BE49-F238E27FC236}">
                <a16:creationId xmlns:a16="http://schemas.microsoft.com/office/drawing/2014/main" id="{3E41A3DD-EA71-224A-92DA-53B54258AF38}"/>
              </a:ext>
            </a:extLst>
          </p:cNvPr>
          <p:cNvSpPr>
            <a:spLocks noChangeShapeType="1"/>
          </p:cNvSpPr>
          <p:nvPr/>
        </p:nvSpPr>
        <p:spPr bwMode="auto">
          <a:xfrm>
            <a:off x="5597525" y="5369892"/>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2" name="Line 25">
            <a:extLst>
              <a:ext uri="{FF2B5EF4-FFF2-40B4-BE49-F238E27FC236}">
                <a16:creationId xmlns:a16="http://schemas.microsoft.com/office/drawing/2014/main" id="{361F4CBB-8108-1F47-AFCF-386AEC38F010}"/>
              </a:ext>
            </a:extLst>
          </p:cNvPr>
          <p:cNvSpPr>
            <a:spLocks noChangeShapeType="1"/>
          </p:cNvSpPr>
          <p:nvPr/>
        </p:nvSpPr>
        <p:spPr bwMode="auto">
          <a:xfrm flipV="1">
            <a:off x="6435725" y="399829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3" name="Line 26">
            <a:extLst>
              <a:ext uri="{FF2B5EF4-FFF2-40B4-BE49-F238E27FC236}">
                <a16:creationId xmlns:a16="http://schemas.microsoft.com/office/drawing/2014/main" id="{4012C028-8004-8A41-BA69-442A43BBBAEC}"/>
              </a:ext>
            </a:extLst>
          </p:cNvPr>
          <p:cNvSpPr>
            <a:spLocks noChangeShapeType="1"/>
          </p:cNvSpPr>
          <p:nvPr/>
        </p:nvSpPr>
        <p:spPr bwMode="auto">
          <a:xfrm>
            <a:off x="6435725" y="3998292"/>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4" name="Line 27">
            <a:extLst>
              <a:ext uri="{FF2B5EF4-FFF2-40B4-BE49-F238E27FC236}">
                <a16:creationId xmlns:a16="http://schemas.microsoft.com/office/drawing/2014/main" id="{EDA031A3-1644-1246-A762-5529A7476758}"/>
              </a:ext>
            </a:extLst>
          </p:cNvPr>
          <p:cNvSpPr>
            <a:spLocks noChangeShapeType="1"/>
          </p:cNvSpPr>
          <p:nvPr/>
        </p:nvSpPr>
        <p:spPr bwMode="auto">
          <a:xfrm>
            <a:off x="6435725" y="323153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5" name="Text Box 28">
            <a:extLst>
              <a:ext uri="{FF2B5EF4-FFF2-40B4-BE49-F238E27FC236}">
                <a16:creationId xmlns:a16="http://schemas.microsoft.com/office/drawing/2014/main" id="{FD62AD22-19F9-2347-91C9-BD4D5887A26D}"/>
              </a:ext>
            </a:extLst>
          </p:cNvPr>
          <p:cNvSpPr txBox="1">
            <a:spLocks noChangeArrowheads="1"/>
          </p:cNvSpPr>
          <p:nvPr/>
        </p:nvSpPr>
        <p:spPr bwMode="auto">
          <a:xfrm>
            <a:off x="4873625" y="3021980"/>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PC + inst size</a:t>
            </a:r>
          </a:p>
        </p:txBody>
      </p:sp>
      <p:sp>
        <p:nvSpPr>
          <p:cNvPr id="26" name="Text Box 29">
            <a:extLst>
              <a:ext uri="{FF2B5EF4-FFF2-40B4-BE49-F238E27FC236}">
                <a16:creationId xmlns:a16="http://schemas.microsoft.com/office/drawing/2014/main" id="{10A4128A-354C-D846-AD04-9D0154F14C5F}"/>
              </a:ext>
            </a:extLst>
          </p:cNvPr>
          <p:cNvSpPr txBox="1">
            <a:spLocks noChangeArrowheads="1"/>
          </p:cNvSpPr>
          <p:nvPr/>
        </p:nvSpPr>
        <p:spPr bwMode="auto">
          <a:xfrm>
            <a:off x="3762375" y="2126630"/>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27" name="Line 30">
            <a:extLst>
              <a:ext uri="{FF2B5EF4-FFF2-40B4-BE49-F238E27FC236}">
                <a16:creationId xmlns:a16="http://schemas.microsoft.com/office/drawing/2014/main" id="{A526BE75-02C0-5243-A4C3-90C3FDE89D12}"/>
              </a:ext>
            </a:extLst>
          </p:cNvPr>
          <p:cNvSpPr>
            <a:spLocks noChangeShapeType="1"/>
          </p:cNvSpPr>
          <p:nvPr/>
        </p:nvSpPr>
        <p:spPr bwMode="auto">
          <a:xfrm>
            <a:off x="7502525" y="3464892"/>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8" name="Text Box 31">
            <a:extLst>
              <a:ext uri="{FF2B5EF4-FFF2-40B4-BE49-F238E27FC236}">
                <a16:creationId xmlns:a16="http://schemas.microsoft.com/office/drawing/2014/main" id="{6B269708-DC54-DD4C-8E13-6C0C96E9C420}"/>
              </a:ext>
            </a:extLst>
          </p:cNvPr>
          <p:cNvSpPr txBox="1">
            <a:spLocks noChangeArrowheads="1"/>
          </p:cNvSpPr>
          <p:nvPr/>
        </p:nvSpPr>
        <p:spPr bwMode="auto">
          <a:xfrm>
            <a:off x="5673725" y="536989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9" name="Text Box 32">
            <a:extLst>
              <a:ext uri="{FF2B5EF4-FFF2-40B4-BE49-F238E27FC236}">
                <a16:creationId xmlns:a16="http://schemas.microsoft.com/office/drawing/2014/main" id="{7C17A088-B625-5D41-B43C-E7A06CB309FB}"/>
              </a:ext>
            </a:extLst>
          </p:cNvPr>
          <p:cNvSpPr txBox="1">
            <a:spLocks noChangeArrowheads="1"/>
          </p:cNvSpPr>
          <p:nvPr/>
        </p:nvSpPr>
        <p:spPr bwMode="auto">
          <a:xfrm>
            <a:off x="7778750" y="3121992"/>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Address</a:t>
            </a:r>
          </a:p>
        </p:txBody>
      </p:sp>
      <p:sp>
        <p:nvSpPr>
          <p:cNvPr id="30" name="AutoShape 33">
            <a:extLst>
              <a:ext uri="{FF2B5EF4-FFF2-40B4-BE49-F238E27FC236}">
                <a16:creationId xmlns:a16="http://schemas.microsoft.com/office/drawing/2014/main" id="{63542149-31FA-E249-A882-2D3477B58338}"/>
              </a:ext>
            </a:extLst>
          </p:cNvPr>
          <p:cNvSpPr>
            <a:spLocks noChangeArrowheads="1"/>
          </p:cNvSpPr>
          <p:nvPr/>
        </p:nvSpPr>
        <p:spPr bwMode="auto">
          <a:xfrm>
            <a:off x="5791200" y="2321892"/>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1" name="Line 34">
            <a:extLst>
              <a:ext uri="{FF2B5EF4-FFF2-40B4-BE49-F238E27FC236}">
                <a16:creationId xmlns:a16="http://schemas.microsoft.com/office/drawing/2014/main" id="{8087D001-6189-AE43-8ECC-D38E623B8EE7}"/>
              </a:ext>
            </a:extLst>
          </p:cNvPr>
          <p:cNvSpPr>
            <a:spLocks noChangeShapeType="1"/>
          </p:cNvSpPr>
          <p:nvPr/>
        </p:nvSpPr>
        <p:spPr bwMode="auto">
          <a:xfrm>
            <a:off x="3733800" y="2474292"/>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2" name="Line 35">
            <a:extLst>
              <a:ext uri="{FF2B5EF4-FFF2-40B4-BE49-F238E27FC236}">
                <a16:creationId xmlns:a16="http://schemas.microsoft.com/office/drawing/2014/main" id="{29C3481D-6E55-6443-A182-2E9E2BDDA76F}"/>
              </a:ext>
            </a:extLst>
          </p:cNvPr>
          <p:cNvSpPr>
            <a:spLocks noChangeShapeType="1"/>
          </p:cNvSpPr>
          <p:nvPr/>
        </p:nvSpPr>
        <p:spPr bwMode="auto">
          <a:xfrm>
            <a:off x="6296025" y="2550492"/>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3" name="Line 36">
            <a:extLst>
              <a:ext uri="{FF2B5EF4-FFF2-40B4-BE49-F238E27FC236}">
                <a16:creationId xmlns:a16="http://schemas.microsoft.com/office/drawing/2014/main" id="{EDB02106-0B8B-4540-9A1C-96542D913CA2}"/>
              </a:ext>
            </a:extLst>
          </p:cNvPr>
          <p:cNvSpPr>
            <a:spLocks noChangeShapeType="1"/>
          </p:cNvSpPr>
          <p:nvPr/>
        </p:nvSpPr>
        <p:spPr bwMode="auto">
          <a:xfrm>
            <a:off x="7353300" y="2550492"/>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4" name="Line 37">
            <a:extLst>
              <a:ext uri="{FF2B5EF4-FFF2-40B4-BE49-F238E27FC236}">
                <a16:creationId xmlns:a16="http://schemas.microsoft.com/office/drawing/2014/main" id="{8747A7A4-46CB-F442-AA35-8E2F88B60676}"/>
              </a:ext>
            </a:extLst>
          </p:cNvPr>
          <p:cNvSpPr>
            <a:spLocks noChangeShapeType="1"/>
          </p:cNvSpPr>
          <p:nvPr/>
        </p:nvSpPr>
        <p:spPr bwMode="auto">
          <a:xfrm flipV="1">
            <a:off x="4191000" y="270289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5" name="Line 38">
            <a:extLst>
              <a:ext uri="{FF2B5EF4-FFF2-40B4-BE49-F238E27FC236}">
                <a16:creationId xmlns:a16="http://schemas.microsoft.com/office/drawing/2014/main" id="{C695109C-9338-E747-9FF0-CC4DC8FD92A8}"/>
              </a:ext>
            </a:extLst>
          </p:cNvPr>
          <p:cNvSpPr>
            <a:spLocks noChangeShapeType="1"/>
          </p:cNvSpPr>
          <p:nvPr/>
        </p:nvSpPr>
        <p:spPr bwMode="auto">
          <a:xfrm>
            <a:off x="4191000" y="2702892"/>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6" name="Text Box 39">
            <a:extLst>
              <a:ext uri="{FF2B5EF4-FFF2-40B4-BE49-F238E27FC236}">
                <a16:creationId xmlns:a16="http://schemas.microsoft.com/office/drawing/2014/main" id="{C1922900-D29E-4C40-8820-5C3CCA2523CD}"/>
              </a:ext>
            </a:extLst>
          </p:cNvPr>
          <p:cNvSpPr txBox="1">
            <a:spLocks noChangeArrowheads="1"/>
          </p:cNvSpPr>
          <p:nvPr/>
        </p:nvSpPr>
        <p:spPr bwMode="auto">
          <a:xfrm>
            <a:off x="4124325" y="3710955"/>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37" name="Oval 40">
            <a:extLst>
              <a:ext uri="{FF2B5EF4-FFF2-40B4-BE49-F238E27FC236}">
                <a16:creationId xmlns:a16="http://schemas.microsoft.com/office/drawing/2014/main" id="{32619CFB-26C1-D14C-9CCC-E229C7EF649A}"/>
              </a:ext>
            </a:extLst>
          </p:cNvPr>
          <p:cNvSpPr>
            <a:spLocks noChangeArrowheads="1"/>
          </p:cNvSpPr>
          <p:nvPr/>
        </p:nvSpPr>
        <p:spPr bwMode="auto">
          <a:xfrm>
            <a:off x="152400" y="2626692"/>
            <a:ext cx="1905000" cy="838200"/>
          </a:xfrm>
          <a:prstGeom prst="ellipse">
            <a:avLst/>
          </a:prstGeom>
          <a:noFill/>
          <a:ln w="34925">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B050"/>
              </a:solidFill>
              <a:effectLst/>
              <a:uLnTx/>
              <a:uFillTx/>
              <a:latin typeface="+mn-lt"/>
              <a:ea typeface="ＭＳ Ｐゴシック" charset="-128"/>
              <a:cs typeface="+mn-cs"/>
            </a:endParaRPr>
          </a:p>
        </p:txBody>
      </p:sp>
      <p:sp>
        <p:nvSpPr>
          <p:cNvPr id="38" name="Text Box 41">
            <a:extLst>
              <a:ext uri="{FF2B5EF4-FFF2-40B4-BE49-F238E27FC236}">
                <a16:creationId xmlns:a16="http://schemas.microsoft.com/office/drawing/2014/main" id="{CB530BAA-598B-7C45-AE58-0DBEAFDF5972}"/>
              </a:ext>
            </a:extLst>
          </p:cNvPr>
          <p:cNvSpPr txBox="1">
            <a:spLocks noChangeArrowheads="1"/>
          </p:cNvSpPr>
          <p:nvPr/>
        </p:nvSpPr>
        <p:spPr bwMode="auto">
          <a:xfrm>
            <a:off x="441325" y="1672605"/>
            <a:ext cx="275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50"/>
                </a:solidFill>
                <a:latin typeface="+mn-lt"/>
              </a:rPr>
              <a:t>w</a:t>
            </a:r>
            <a:r>
              <a:rPr kumimoji="0" lang="en-US" altLang="en-US" sz="1800" b="0" i="0" u="none" strike="noStrike" kern="1200" cap="none" spc="0" normalizeH="0" baseline="0" noProof="0" dirty="0" err="1">
                <a:ln>
                  <a:noFill/>
                </a:ln>
                <a:solidFill>
                  <a:srgbClr val="00B050"/>
                </a:solidFill>
                <a:effectLst/>
                <a:uLnTx/>
                <a:uFillTx/>
                <a:latin typeface="+mn-lt"/>
                <a:ea typeface="ＭＳ Ｐゴシック" charset="-128"/>
                <a:cs typeface="+mn-cs"/>
              </a:rPr>
              <a:t>hich</a:t>
            </a: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 direction earlier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branches went</a:t>
            </a:r>
          </a:p>
        </p:txBody>
      </p:sp>
      <p:sp>
        <p:nvSpPr>
          <p:cNvPr id="39" name="Line 42">
            <a:extLst>
              <a:ext uri="{FF2B5EF4-FFF2-40B4-BE49-F238E27FC236}">
                <a16:creationId xmlns:a16="http://schemas.microsoft.com/office/drawing/2014/main" id="{C9D82F14-68C7-884E-8258-731DC7606741}"/>
              </a:ext>
            </a:extLst>
          </p:cNvPr>
          <p:cNvSpPr>
            <a:spLocks noChangeShapeType="1"/>
          </p:cNvSpPr>
          <p:nvPr/>
        </p:nvSpPr>
        <p:spPr bwMode="auto">
          <a:xfrm flipH="1">
            <a:off x="1219200" y="2245692"/>
            <a:ext cx="152400" cy="3810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mn-lt"/>
              <a:ea typeface="ＭＳ Ｐゴシック" charset="-128"/>
              <a:cs typeface="+mn-cs"/>
            </a:endParaRPr>
          </a:p>
        </p:txBody>
      </p:sp>
      <p:sp>
        <p:nvSpPr>
          <p:cNvPr id="40" name="Oval 43">
            <a:extLst>
              <a:ext uri="{FF2B5EF4-FFF2-40B4-BE49-F238E27FC236}">
                <a16:creationId xmlns:a16="http://schemas.microsoft.com/office/drawing/2014/main" id="{77BC07FE-9640-7449-9ECB-20710E2B6100}"/>
              </a:ext>
            </a:extLst>
          </p:cNvPr>
          <p:cNvSpPr>
            <a:spLocks noChangeArrowheads="1"/>
          </p:cNvSpPr>
          <p:nvPr/>
        </p:nvSpPr>
        <p:spPr bwMode="auto">
          <a:xfrm>
            <a:off x="228600" y="3541092"/>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1" name="Text Box 44">
            <a:extLst>
              <a:ext uri="{FF2B5EF4-FFF2-40B4-BE49-F238E27FC236}">
                <a16:creationId xmlns:a16="http://schemas.microsoft.com/office/drawing/2014/main" id="{4464A0AB-B4D6-DE4C-910A-1B8C015B49D1}"/>
              </a:ext>
            </a:extLst>
          </p:cNvPr>
          <p:cNvSpPr txBox="1">
            <a:spLocks noChangeArrowheads="1"/>
          </p:cNvSpPr>
          <p:nvPr/>
        </p:nvSpPr>
        <p:spPr bwMode="auto">
          <a:xfrm>
            <a:off x="228600" y="4607892"/>
            <a:ext cx="2329484"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92D050"/>
                </a:solidFill>
                <a:latin typeface="+mn-lt"/>
              </a:rPr>
              <a:t>a</a:t>
            </a:r>
            <a:r>
              <a:rPr kumimoji="0" lang="en-US" altLang="en-US" sz="1800" b="0" i="0" u="none" strike="noStrike" kern="1200" cap="none" spc="0" normalizeH="0" baseline="0" noProof="0" dirty="0" err="1">
                <a:ln>
                  <a:noFill/>
                </a:ln>
                <a:solidFill>
                  <a:srgbClr val="92D050"/>
                </a:solidFill>
                <a:effectLst/>
                <a:uLnTx/>
                <a:uFillTx/>
                <a:latin typeface="+mn-lt"/>
                <a:ea typeface="ＭＳ Ｐゴシック" charset="-128"/>
                <a:cs typeface="+mn-cs"/>
              </a:rPr>
              <a:t>ddress</a:t>
            </a: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instruction</a:t>
            </a:r>
          </a:p>
        </p:txBody>
      </p:sp>
      <p:sp>
        <p:nvSpPr>
          <p:cNvPr id="42" name="Line 45">
            <a:extLst>
              <a:ext uri="{FF2B5EF4-FFF2-40B4-BE49-F238E27FC236}">
                <a16:creationId xmlns:a16="http://schemas.microsoft.com/office/drawing/2014/main" id="{BD2569D6-1709-C141-9D98-1F0BB0834B24}"/>
              </a:ext>
            </a:extLst>
          </p:cNvPr>
          <p:cNvSpPr>
            <a:spLocks noChangeShapeType="1"/>
          </p:cNvSpPr>
          <p:nvPr/>
        </p:nvSpPr>
        <p:spPr bwMode="auto">
          <a:xfrm flipV="1">
            <a:off x="838200" y="4226892"/>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4" name="TextBox 21">
            <a:extLst>
              <a:ext uri="{FF2B5EF4-FFF2-40B4-BE49-F238E27FC236}">
                <a16:creationId xmlns:a16="http://schemas.microsoft.com/office/drawing/2014/main" id="{E7C6AED3-099C-7E49-B005-36B301072953}"/>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Tree>
    <p:extLst>
      <p:ext uri="{BB962C8B-B14F-4D97-AF65-F5344CB8AC3E}">
        <p14:creationId xmlns:p14="http://schemas.microsoft.com/office/powerpoint/2010/main" val="154703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animBg="1"/>
      <p:bldP spid="29" grpId="0"/>
      <p:bldP spid="30" grpId="0" animBg="1"/>
      <p:bldP spid="31" grpId="0" animBg="1"/>
      <p:bldP spid="32" grpId="0" animBg="1"/>
      <p:bldP spid="33" grpId="0" animBg="1"/>
      <p:bldP spid="34" grpId="0" animBg="1"/>
      <p:bldP spid="35" grpId="0" animBg="1"/>
      <p:bldP spid="36" grpId="0"/>
      <p:bldP spid="37" grpId="0" animBg="1"/>
      <p:bldP spid="38" grpId="0"/>
      <p:bldP spid="39" grpId="0" animBg="1"/>
      <p:bldP spid="40" grpId="0" animBg="1"/>
      <p:bldP spid="41" grpId="0"/>
      <p:bldP spid="4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latin typeface="+mn-lt"/>
              </a:rPr>
              <a:t>Two-Level Predictor</a:t>
            </a:r>
          </a:p>
        </p:txBody>
      </p:sp>
      <p:sp>
        <p:nvSpPr>
          <p:cNvPr id="4" name="Text Box 2">
            <a:extLst>
              <a:ext uri="{FF2B5EF4-FFF2-40B4-BE49-F238E27FC236}">
                <a16:creationId xmlns:a16="http://schemas.microsoft.com/office/drawing/2014/main" id="{A725B612-48B1-A24B-8A32-DD52B8C88DC0}"/>
              </a:ext>
            </a:extLst>
          </p:cNvPr>
          <p:cNvSpPr txBox="1">
            <a:spLocks noChangeArrowheads="1"/>
          </p:cNvSpPr>
          <p:nvPr/>
        </p:nvSpPr>
        <p:spPr bwMode="auto">
          <a:xfrm>
            <a:off x="5597525" y="5369892"/>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5" name="Rectangle 4">
            <a:extLst>
              <a:ext uri="{FF2B5EF4-FFF2-40B4-BE49-F238E27FC236}">
                <a16:creationId xmlns:a16="http://schemas.microsoft.com/office/drawing/2014/main" id="{CE9368AB-5849-1E4F-8817-80D080910801}"/>
              </a:ext>
            </a:extLst>
          </p:cNvPr>
          <p:cNvSpPr>
            <a:spLocks noChangeArrowheads="1"/>
          </p:cNvSpPr>
          <p:nvPr/>
        </p:nvSpPr>
        <p:spPr bwMode="auto">
          <a:xfrm>
            <a:off x="3298825" y="2093292"/>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 name="Rectangle 5" descr="Dark upward diagonal">
            <a:extLst>
              <a:ext uri="{FF2B5EF4-FFF2-40B4-BE49-F238E27FC236}">
                <a16:creationId xmlns:a16="http://schemas.microsoft.com/office/drawing/2014/main" id="{79430181-17D4-D545-9798-834967E68534}"/>
              </a:ext>
            </a:extLst>
          </p:cNvPr>
          <p:cNvSpPr>
            <a:spLocks noChangeArrowheads="1"/>
          </p:cNvSpPr>
          <p:nvPr/>
        </p:nvSpPr>
        <p:spPr bwMode="auto">
          <a:xfrm>
            <a:off x="3298825" y="239809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 name="Text Box 6">
            <a:extLst>
              <a:ext uri="{FF2B5EF4-FFF2-40B4-BE49-F238E27FC236}">
                <a16:creationId xmlns:a16="http://schemas.microsoft.com/office/drawing/2014/main" id="{D74A4BEE-9681-5941-8470-B7DDFDEBF779}"/>
              </a:ext>
            </a:extLst>
          </p:cNvPr>
          <p:cNvSpPr txBox="1">
            <a:spLocks noChangeArrowheads="1"/>
          </p:cNvSpPr>
          <p:nvPr/>
        </p:nvSpPr>
        <p:spPr bwMode="auto">
          <a:xfrm>
            <a:off x="3082925" y="1676400"/>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(2-bit counters)</a:t>
            </a:r>
          </a:p>
        </p:txBody>
      </p:sp>
      <p:sp>
        <p:nvSpPr>
          <p:cNvPr id="8" name="Rectangle 7">
            <a:extLst>
              <a:ext uri="{FF2B5EF4-FFF2-40B4-BE49-F238E27FC236}">
                <a16:creationId xmlns:a16="http://schemas.microsoft.com/office/drawing/2014/main" id="{176B8EB7-F324-8746-8CF9-1654EAE8FD30}"/>
              </a:ext>
            </a:extLst>
          </p:cNvPr>
          <p:cNvSpPr>
            <a:spLocks noChangeArrowheads="1"/>
          </p:cNvSpPr>
          <p:nvPr/>
        </p:nvSpPr>
        <p:spPr bwMode="auto">
          <a:xfrm>
            <a:off x="3298825" y="4074492"/>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9" name="Text Box 8">
            <a:extLst>
              <a:ext uri="{FF2B5EF4-FFF2-40B4-BE49-F238E27FC236}">
                <a16:creationId xmlns:a16="http://schemas.microsoft.com/office/drawing/2014/main" id="{CDF41D81-80DF-724E-BC0E-1EB92EF95A33}"/>
              </a:ext>
            </a:extLst>
          </p:cNvPr>
          <p:cNvSpPr txBox="1">
            <a:spLocks noChangeArrowheads="1"/>
          </p:cNvSpPr>
          <p:nvPr/>
        </p:nvSpPr>
        <p:spPr bwMode="auto">
          <a:xfrm>
            <a:off x="2667000" y="6055692"/>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B0F0"/>
                </a:solidFill>
                <a:effectLst/>
                <a:uLnTx/>
                <a:uFillTx/>
                <a:latin typeface="+mn-lt"/>
                <a:ea typeface="ＭＳ Ｐゴシック" charset="-128"/>
                <a:cs typeface="+mn-cs"/>
              </a:rPr>
              <a:t>Cache of Target Addresses (BTB: Branch Target Buffer)</a:t>
            </a:r>
          </a:p>
        </p:txBody>
      </p:sp>
      <p:sp>
        <p:nvSpPr>
          <p:cNvPr id="10" name="Rectangle 9" descr="Dark upward diagonal">
            <a:extLst>
              <a:ext uri="{FF2B5EF4-FFF2-40B4-BE49-F238E27FC236}">
                <a16:creationId xmlns:a16="http://schemas.microsoft.com/office/drawing/2014/main" id="{042AC2D2-0BE4-CC4C-BD7A-6C20EE6D78DF}"/>
              </a:ext>
            </a:extLst>
          </p:cNvPr>
          <p:cNvSpPr>
            <a:spLocks noChangeArrowheads="1"/>
          </p:cNvSpPr>
          <p:nvPr/>
        </p:nvSpPr>
        <p:spPr bwMode="auto">
          <a:xfrm>
            <a:off x="3832225" y="529369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1" name="Rectangle 10">
            <a:extLst>
              <a:ext uri="{FF2B5EF4-FFF2-40B4-BE49-F238E27FC236}">
                <a16:creationId xmlns:a16="http://schemas.microsoft.com/office/drawing/2014/main" id="{4938CFAD-4727-4C47-B810-0F0D1EA03B43}"/>
              </a:ext>
            </a:extLst>
          </p:cNvPr>
          <p:cNvSpPr>
            <a:spLocks noChangeArrowheads="1"/>
          </p:cNvSpPr>
          <p:nvPr/>
        </p:nvSpPr>
        <p:spPr bwMode="auto">
          <a:xfrm>
            <a:off x="415925" y="3617292"/>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Program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Counter</a:t>
            </a:r>
          </a:p>
        </p:txBody>
      </p:sp>
      <p:sp>
        <p:nvSpPr>
          <p:cNvPr id="12" name="Rectangle 11">
            <a:extLst>
              <a:ext uri="{FF2B5EF4-FFF2-40B4-BE49-F238E27FC236}">
                <a16:creationId xmlns:a16="http://schemas.microsoft.com/office/drawing/2014/main" id="{A35EB6A6-FD02-FE43-B199-A1478E7E3B69}"/>
              </a:ext>
            </a:extLst>
          </p:cNvPr>
          <p:cNvSpPr>
            <a:spLocks noChangeArrowheads="1"/>
          </p:cNvSpPr>
          <p:nvPr/>
        </p:nvSpPr>
        <p:spPr bwMode="auto">
          <a:xfrm>
            <a:off x="339725" y="2779092"/>
            <a:ext cx="15240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rPr>
              <a:t>Global Branch </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H</a:t>
            </a:r>
            <a:r>
              <a:rPr kumimoji="0" lang="en-US" altLang="en-US" sz="1800" b="0" i="0" u="none" strike="noStrike" kern="1200" cap="none" spc="0" normalizeH="0" baseline="0" noProof="0" dirty="0" err="1">
                <a:ln>
                  <a:noFill/>
                </a:ln>
                <a:solidFill>
                  <a:srgbClr val="000000"/>
                </a:solidFill>
                <a:effectLst/>
                <a:uLnTx/>
                <a:uFillTx/>
                <a:latin typeface="+mn-lt"/>
              </a:rPr>
              <a:t>istory</a:t>
            </a:r>
            <a:endParaRPr kumimoji="0" lang="en-US" altLang="en-US" sz="1800" b="0" i="0" u="none" strike="noStrike" kern="1200" cap="none" spc="0" normalizeH="0" baseline="0" noProof="0" dirty="0">
              <a:ln>
                <a:noFill/>
              </a:ln>
              <a:solidFill>
                <a:srgbClr val="000000"/>
              </a:solidFill>
              <a:effectLst/>
              <a:uLnTx/>
              <a:uFillTx/>
              <a:latin typeface="+mn-lt"/>
            </a:endParaRPr>
          </a:p>
        </p:txBody>
      </p:sp>
      <p:sp>
        <p:nvSpPr>
          <p:cNvPr id="13" name="Line 13">
            <a:extLst>
              <a:ext uri="{FF2B5EF4-FFF2-40B4-BE49-F238E27FC236}">
                <a16:creationId xmlns:a16="http://schemas.microsoft.com/office/drawing/2014/main" id="{2D78D422-1B5D-824B-BD41-ED5E65CEDE00}"/>
              </a:ext>
            </a:extLst>
          </p:cNvPr>
          <p:cNvSpPr>
            <a:spLocks noChangeShapeType="1"/>
          </p:cNvSpPr>
          <p:nvPr/>
        </p:nvSpPr>
        <p:spPr bwMode="auto">
          <a:xfrm flipV="1">
            <a:off x="1863725" y="2474291"/>
            <a:ext cx="1022350" cy="533399"/>
          </a:xfrm>
          <a:prstGeom prst="line">
            <a:avLst/>
          </a:prstGeom>
          <a:noFill/>
          <a:ln w="9525">
            <a:solidFill>
              <a:schemeClr val="tx1"/>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4" name="Line 17">
            <a:extLst>
              <a:ext uri="{FF2B5EF4-FFF2-40B4-BE49-F238E27FC236}">
                <a16:creationId xmlns:a16="http://schemas.microsoft.com/office/drawing/2014/main" id="{E4FC1FAB-2657-F648-9583-82019A7E72B3}"/>
              </a:ext>
            </a:extLst>
          </p:cNvPr>
          <p:cNvSpPr>
            <a:spLocks noChangeShapeType="1"/>
          </p:cNvSpPr>
          <p:nvPr/>
        </p:nvSpPr>
        <p:spPr bwMode="auto">
          <a:xfrm>
            <a:off x="2854325" y="247429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5" name="Line 18">
            <a:extLst>
              <a:ext uri="{FF2B5EF4-FFF2-40B4-BE49-F238E27FC236}">
                <a16:creationId xmlns:a16="http://schemas.microsoft.com/office/drawing/2014/main" id="{896DBD4D-1115-AA49-A7F3-0E90E9FC6CF0}"/>
              </a:ext>
            </a:extLst>
          </p:cNvPr>
          <p:cNvSpPr>
            <a:spLocks noChangeShapeType="1"/>
          </p:cNvSpPr>
          <p:nvPr/>
        </p:nvSpPr>
        <p:spPr bwMode="auto">
          <a:xfrm>
            <a:off x="1635125" y="3922092"/>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6" name="Line 19">
            <a:extLst>
              <a:ext uri="{FF2B5EF4-FFF2-40B4-BE49-F238E27FC236}">
                <a16:creationId xmlns:a16="http://schemas.microsoft.com/office/drawing/2014/main" id="{680C334D-6E9A-C44A-B087-3CECE37CD9AC}"/>
              </a:ext>
            </a:extLst>
          </p:cNvPr>
          <p:cNvSpPr>
            <a:spLocks noChangeShapeType="1"/>
          </p:cNvSpPr>
          <p:nvPr/>
        </p:nvSpPr>
        <p:spPr bwMode="auto">
          <a:xfrm>
            <a:off x="2854325" y="536989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7" name="Line 20">
            <a:extLst>
              <a:ext uri="{FF2B5EF4-FFF2-40B4-BE49-F238E27FC236}">
                <a16:creationId xmlns:a16="http://schemas.microsoft.com/office/drawing/2014/main" id="{4DCE94DD-ADC7-7F4A-8434-0FA594383441}"/>
              </a:ext>
            </a:extLst>
          </p:cNvPr>
          <p:cNvSpPr>
            <a:spLocks noChangeShapeType="1"/>
          </p:cNvSpPr>
          <p:nvPr/>
        </p:nvSpPr>
        <p:spPr bwMode="auto">
          <a:xfrm>
            <a:off x="7121525" y="2779092"/>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8" name="Line 21">
            <a:extLst>
              <a:ext uri="{FF2B5EF4-FFF2-40B4-BE49-F238E27FC236}">
                <a16:creationId xmlns:a16="http://schemas.microsoft.com/office/drawing/2014/main" id="{228FFEC4-1C24-904B-AA60-59014C0006AB}"/>
              </a:ext>
            </a:extLst>
          </p:cNvPr>
          <p:cNvSpPr>
            <a:spLocks noChangeShapeType="1"/>
          </p:cNvSpPr>
          <p:nvPr/>
        </p:nvSpPr>
        <p:spPr bwMode="auto">
          <a:xfrm>
            <a:off x="7121525" y="277909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9" name="Line 22">
            <a:extLst>
              <a:ext uri="{FF2B5EF4-FFF2-40B4-BE49-F238E27FC236}">
                <a16:creationId xmlns:a16="http://schemas.microsoft.com/office/drawing/2014/main" id="{2DBD49C0-4DB8-974D-8ECE-E0C3E1F079B9}"/>
              </a:ext>
            </a:extLst>
          </p:cNvPr>
          <p:cNvSpPr>
            <a:spLocks noChangeShapeType="1"/>
          </p:cNvSpPr>
          <p:nvPr/>
        </p:nvSpPr>
        <p:spPr bwMode="auto">
          <a:xfrm flipV="1">
            <a:off x="7121525" y="392209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0" name="Line 23">
            <a:extLst>
              <a:ext uri="{FF2B5EF4-FFF2-40B4-BE49-F238E27FC236}">
                <a16:creationId xmlns:a16="http://schemas.microsoft.com/office/drawing/2014/main" id="{8F59AF90-49AF-594A-9221-3CA30DA80846}"/>
              </a:ext>
            </a:extLst>
          </p:cNvPr>
          <p:cNvSpPr>
            <a:spLocks noChangeShapeType="1"/>
          </p:cNvSpPr>
          <p:nvPr/>
        </p:nvSpPr>
        <p:spPr bwMode="auto">
          <a:xfrm>
            <a:off x="7502525" y="3083892"/>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1" name="Line 24">
            <a:extLst>
              <a:ext uri="{FF2B5EF4-FFF2-40B4-BE49-F238E27FC236}">
                <a16:creationId xmlns:a16="http://schemas.microsoft.com/office/drawing/2014/main" id="{3E41A3DD-EA71-224A-92DA-53B54258AF38}"/>
              </a:ext>
            </a:extLst>
          </p:cNvPr>
          <p:cNvSpPr>
            <a:spLocks noChangeShapeType="1"/>
          </p:cNvSpPr>
          <p:nvPr/>
        </p:nvSpPr>
        <p:spPr bwMode="auto">
          <a:xfrm>
            <a:off x="5597525" y="5369892"/>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2" name="Line 25">
            <a:extLst>
              <a:ext uri="{FF2B5EF4-FFF2-40B4-BE49-F238E27FC236}">
                <a16:creationId xmlns:a16="http://schemas.microsoft.com/office/drawing/2014/main" id="{361F4CBB-8108-1F47-AFCF-386AEC38F010}"/>
              </a:ext>
            </a:extLst>
          </p:cNvPr>
          <p:cNvSpPr>
            <a:spLocks noChangeShapeType="1"/>
          </p:cNvSpPr>
          <p:nvPr/>
        </p:nvSpPr>
        <p:spPr bwMode="auto">
          <a:xfrm flipV="1">
            <a:off x="6435725" y="399829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3" name="Line 26">
            <a:extLst>
              <a:ext uri="{FF2B5EF4-FFF2-40B4-BE49-F238E27FC236}">
                <a16:creationId xmlns:a16="http://schemas.microsoft.com/office/drawing/2014/main" id="{4012C028-8004-8A41-BA69-442A43BBBAEC}"/>
              </a:ext>
            </a:extLst>
          </p:cNvPr>
          <p:cNvSpPr>
            <a:spLocks noChangeShapeType="1"/>
          </p:cNvSpPr>
          <p:nvPr/>
        </p:nvSpPr>
        <p:spPr bwMode="auto">
          <a:xfrm>
            <a:off x="6435725" y="3998292"/>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4" name="Line 27">
            <a:extLst>
              <a:ext uri="{FF2B5EF4-FFF2-40B4-BE49-F238E27FC236}">
                <a16:creationId xmlns:a16="http://schemas.microsoft.com/office/drawing/2014/main" id="{EDA031A3-1644-1246-A762-5529A7476758}"/>
              </a:ext>
            </a:extLst>
          </p:cNvPr>
          <p:cNvSpPr>
            <a:spLocks noChangeShapeType="1"/>
          </p:cNvSpPr>
          <p:nvPr/>
        </p:nvSpPr>
        <p:spPr bwMode="auto">
          <a:xfrm>
            <a:off x="6435725" y="323153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5" name="Text Box 28">
            <a:extLst>
              <a:ext uri="{FF2B5EF4-FFF2-40B4-BE49-F238E27FC236}">
                <a16:creationId xmlns:a16="http://schemas.microsoft.com/office/drawing/2014/main" id="{FD62AD22-19F9-2347-91C9-BD4D5887A26D}"/>
              </a:ext>
            </a:extLst>
          </p:cNvPr>
          <p:cNvSpPr txBox="1">
            <a:spLocks noChangeArrowheads="1"/>
          </p:cNvSpPr>
          <p:nvPr/>
        </p:nvSpPr>
        <p:spPr bwMode="auto">
          <a:xfrm>
            <a:off x="4873625" y="3021980"/>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PC + inst size</a:t>
            </a:r>
          </a:p>
        </p:txBody>
      </p:sp>
      <p:sp>
        <p:nvSpPr>
          <p:cNvPr id="26" name="Text Box 29">
            <a:extLst>
              <a:ext uri="{FF2B5EF4-FFF2-40B4-BE49-F238E27FC236}">
                <a16:creationId xmlns:a16="http://schemas.microsoft.com/office/drawing/2014/main" id="{10A4128A-354C-D846-AD04-9D0154F14C5F}"/>
              </a:ext>
            </a:extLst>
          </p:cNvPr>
          <p:cNvSpPr txBox="1">
            <a:spLocks noChangeArrowheads="1"/>
          </p:cNvSpPr>
          <p:nvPr/>
        </p:nvSpPr>
        <p:spPr bwMode="auto">
          <a:xfrm>
            <a:off x="3762375" y="2126630"/>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27" name="Line 30">
            <a:extLst>
              <a:ext uri="{FF2B5EF4-FFF2-40B4-BE49-F238E27FC236}">
                <a16:creationId xmlns:a16="http://schemas.microsoft.com/office/drawing/2014/main" id="{A526BE75-02C0-5243-A4C3-90C3FDE89D12}"/>
              </a:ext>
            </a:extLst>
          </p:cNvPr>
          <p:cNvSpPr>
            <a:spLocks noChangeShapeType="1"/>
          </p:cNvSpPr>
          <p:nvPr/>
        </p:nvSpPr>
        <p:spPr bwMode="auto">
          <a:xfrm>
            <a:off x="7502525" y="3464892"/>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8" name="Text Box 31">
            <a:extLst>
              <a:ext uri="{FF2B5EF4-FFF2-40B4-BE49-F238E27FC236}">
                <a16:creationId xmlns:a16="http://schemas.microsoft.com/office/drawing/2014/main" id="{6B269708-DC54-DD4C-8E13-6C0C96E9C420}"/>
              </a:ext>
            </a:extLst>
          </p:cNvPr>
          <p:cNvSpPr txBox="1">
            <a:spLocks noChangeArrowheads="1"/>
          </p:cNvSpPr>
          <p:nvPr/>
        </p:nvSpPr>
        <p:spPr bwMode="auto">
          <a:xfrm>
            <a:off x="5673725" y="536989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9" name="Text Box 32">
            <a:extLst>
              <a:ext uri="{FF2B5EF4-FFF2-40B4-BE49-F238E27FC236}">
                <a16:creationId xmlns:a16="http://schemas.microsoft.com/office/drawing/2014/main" id="{7C17A088-B625-5D41-B43C-E7A06CB309FB}"/>
              </a:ext>
            </a:extLst>
          </p:cNvPr>
          <p:cNvSpPr txBox="1">
            <a:spLocks noChangeArrowheads="1"/>
          </p:cNvSpPr>
          <p:nvPr/>
        </p:nvSpPr>
        <p:spPr bwMode="auto">
          <a:xfrm>
            <a:off x="7778750" y="3121992"/>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Address</a:t>
            </a:r>
          </a:p>
        </p:txBody>
      </p:sp>
      <p:sp>
        <p:nvSpPr>
          <p:cNvPr id="30" name="AutoShape 33">
            <a:extLst>
              <a:ext uri="{FF2B5EF4-FFF2-40B4-BE49-F238E27FC236}">
                <a16:creationId xmlns:a16="http://schemas.microsoft.com/office/drawing/2014/main" id="{63542149-31FA-E249-A882-2D3477B58338}"/>
              </a:ext>
            </a:extLst>
          </p:cNvPr>
          <p:cNvSpPr>
            <a:spLocks noChangeArrowheads="1"/>
          </p:cNvSpPr>
          <p:nvPr/>
        </p:nvSpPr>
        <p:spPr bwMode="auto">
          <a:xfrm>
            <a:off x="5791200" y="2321892"/>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1" name="Line 34">
            <a:extLst>
              <a:ext uri="{FF2B5EF4-FFF2-40B4-BE49-F238E27FC236}">
                <a16:creationId xmlns:a16="http://schemas.microsoft.com/office/drawing/2014/main" id="{8087D001-6189-AE43-8ECC-D38E623B8EE7}"/>
              </a:ext>
            </a:extLst>
          </p:cNvPr>
          <p:cNvSpPr>
            <a:spLocks noChangeShapeType="1"/>
          </p:cNvSpPr>
          <p:nvPr/>
        </p:nvSpPr>
        <p:spPr bwMode="auto">
          <a:xfrm>
            <a:off x="3733800" y="2474292"/>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2" name="Line 35">
            <a:extLst>
              <a:ext uri="{FF2B5EF4-FFF2-40B4-BE49-F238E27FC236}">
                <a16:creationId xmlns:a16="http://schemas.microsoft.com/office/drawing/2014/main" id="{29C3481D-6E55-6443-A182-2E9E2BDDA76F}"/>
              </a:ext>
            </a:extLst>
          </p:cNvPr>
          <p:cNvSpPr>
            <a:spLocks noChangeShapeType="1"/>
          </p:cNvSpPr>
          <p:nvPr/>
        </p:nvSpPr>
        <p:spPr bwMode="auto">
          <a:xfrm>
            <a:off x="6296025" y="2550492"/>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3" name="Line 36">
            <a:extLst>
              <a:ext uri="{FF2B5EF4-FFF2-40B4-BE49-F238E27FC236}">
                <a16:creationId xmlns:a16="http://schemas.microsoft.com/office/drawing/2014/main" id="{EDB02106-0B8B-4540-9A1C-96542D913CA2}"/>
              </a:ext>
            </a:extLst>
          </p:cNvPr>
          <p:cNvSpPr>
            <a:spLocks noChangeShapeType="1"/>
          </p:cNvSpPr>
          <p:nvPr/>
        </p:nvSpPr>
        <p:spPr bwMode="auto">
          <a:xfrm>
            <a:off x="7353300" y="2550492"/>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4" name="Line 37">
            <a:extLst>
              <a:ext uri="{FF2B5EF4-FFF2-40B4-BE49-F238E27FC236}">
                <a16:creationId xmlns:a16="http://schemas.microsoft.com/office/drawing/2014/main" id="{8747A7A4-46CB-F442-AA35-8E2F88B60676}"/>
              </a:ext>
            </a:extLst>
          </p:cNvPr>
          <p:cNvSpPr>
            <a:spLocks noChangeShapeType="1"/>
          </p:cNvSpPr>
          <p:nvPr/>
        </p:nvSpPr>
        <p:spPr bwMode="auto">
          <a:xfrm flipV="1">
            <a:off x="4191000" y="270289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5" name="Line 38">
            <a:extLst>
              <a:ext uri="{FF2B5EF4-FFF2-40B4-BE49-F238E27FC236}">
                <a16:creationId xmlns:a16="http://schemas.microsoft.com/office/drawing/2014/main" id="{C695109C-9338-E747-9FF0-CC4DC8FD92A8}"/>
              </a:ext>
            </a:extLst>
          </p:cNvPr>
          <p:cNvSpPr>
            <a:spLocks noChangeShapeType="1"/>
          </p:cNvSpPr>
          <p:nvPr/>
        </p:nvSpPr>
        <p:spPr bwMode="auto">
          <a:xfrm>
            <a:off x="4191000" y="2702892"/>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6" name="Text Box 39">
            <a:extLst>
              <a:ext uri="{FF2B5EF4-FFF2-40B4-BE49-F238E27FC236}">
                <a16:creationId xmlns:a16="http://schemas.microsoft.com/office/drawing/2014/main" id="{C1922900-D29E-4C40-8820-5C3CCA2523CD}"/>
              </a:ext>
            </a:extLst>
          </p:cNvPr>
          <p:cNvSpPr txBox="1">
            <a:spLocks noChangeArrowheads="1"/>
          </p:cNvSpPr>
          <p:nvPr/>
        </p:nvSpPr>
        <p:spPr bwMode="auto">
          <a:xfrm>
            <a:off x="4124325" y="3710955"/>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37" name="Oval 40">
            <a:extLst>
              <a:ext uri="{FF2B5EF4-FFF2-40B4-BE49-F238E27FC236}">
                <a16:creationId xmlns:a16="http://schemas.microsoft.com/office/drawing/2014/main" id="{32619CFB-26C1-D14C-9CCC-E229C7EF649A}"/>
              </a:ext>
            </a:extLst>
          </p:cNvPr>
          <p:cNvSpPr>
            <a:spLocks noChangeArrowheads="1"/>
          </p:cNvSpPr>
          <p:nvPr/>
        </p:nvSpPr>
        <p:spPr bwMode="auto">
          <a:xfrm>
            <a:off x="152400" y="2626692"/>
            <a:ext cx="1905000" cy="838200"/>
          </a:xfrm>
          <a:prstGeom prst="ellipse">
            <a:avLst/>
          </a:prstGeom>
          <a:noFill/>
          <a:ln w="34925">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B050"/>
              </a:solidFill>
              <a:effectLst/>
              <a:uLnTx/>
              <a:uFillTx/>
              <a:latin typeface="+mn-lt"/>
              <a:ea typeface="ＭＳ Ｐゴシック" charset="-128"/>
              <a:cs typeface="+mn-cs"/>
            </a:endParaRPr>
          </a:p>
        </p:txBody>
      </p:sp>
      <p:sp>
        <p:nvSpPr>
          <p:cNvPr id="38" name="Text Box 41">
            <a:extLst>
              <a:ext uri="{FF2B5EF4-FFF2-40B4-BE49-F238E27FC236}">
                <a16:creationId xmlns:a16="http://schemas.microsoft.com/office/drawing/2014/main" id="{CB530BAA-598B-7C45-AE58-0DBEAFDF5972}"/>
              </a:ext>
            </a:extLst>
          </p:cNvPr>
          <p:cNvSpPr txBox="1">
            <a:spLocks noChangeArrowheads="1"/>
          </p:cNvSpPr>
          <p:nvPr/>
        </p:nvSpPr>
        <p:spPr bwMode="auto">
          <a:xfrm>
            <a:off x="441325" y="1672605"/>
            <a:ext cx="275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50"/>
                </a:solidFill>
                <a:latin typeface="+mn-lt"/>
              </a:rPr>
              <a:t>w</a:t>
            </a:r>
            <a:r>
              <a:rPr kumimoji="0" lang="en-US" altLang="en-US" sz="1800" b="0" i="0" u="none" strike="noStrike" kern="1200" cap="none" spc="0" normalizeH="0" baseline="0" noProof="0" dirty="0" err="1">
                <a:ln>
                  <a:noFill/>
                </a:ln>
                <a:solidFill>
                  <a:srgbClr val="00B050"/>
                </a:solidFill>
                <a:effectLst/>
                <a:uLnTx/>
                <a:uFillTx/>
                <a:latin typeface="+mn-lt"/>
              </a:rPr>
              <a:t>hich</a:t>
            </a:r>
            <a:r>
              <a:rPr kumimoji="0" lang="en-US" altLang="en-US" sz="1800" b="0" i="0" u="none" strike="noStrike" kern="1200" cap="none" spc="0" normalizeH="0" baseline="0" noProof="0" dirty="0">
                <a:ln>
                  <a:noFill/>
                </a:ln>
                <a:solidFill>
                  <a:srgbClr val="00B050"/>
                </a:solidFill>
                <a:effectLst/>
                <a:uLnTx/>
                <a:uFillTx/>
                <a:latin typeface="+mn-lt"/>
              </a:rPr>
              <a:t> direction earlier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rPr>
              <a:t>branches went</a:t>
            </a:r>
          </a:p>
        </p:txBody>
      </p:sp>
      <p:sp>
        <p:nvSpPr>
          <p:cNvPr id="39" name="Line 42">
            <a:extLst>
              <a:ext uri="{FF2B5EF4-FFF2-40B4-BE49-F238E27FC236}">
                <a16:creationId xmlns:a16="http://schemas.microsoft.com/office/drawing/2014/main" id="{C9D82F14-68C7-884E-8258-731DC7606741}"/>
              </a:ext>
            </a:extLst>
          </p:cNvPr>
          <p:cNvSpPr>
            <a:spLocks noChangeShapeType="1"/>
          </p:cNvSpPr>
          <p:nvPr/>
        </p:nvSpPr>
        <p:spPr bwMode="auto">
          <a:xfrm flipH="1">
            <a:off x="1219200" y="2245692"/>
            <a:ext cx="152400" cy="3810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mn-lt"/>
              <a:ea typeface="ＭＳ Ｐゴシック" charset="-128"/>
              <a:cs typeface="+mn-cs"/>
            </a:endParaRPr>
          </a:p>
        </p:txBody>
      </p:sp>
      <p:sp>
        <p:nvSpPr>
          <p:cNvPr id="40" name="Oval 43">
            <a:extLst>
              <a:ext uri="{FF2B5EF4-FFF2-40B4-BE49-F238E27FC236}">
                <a16:creationId xmlns:a16="http://schemas.microsoft.com/office/drawing/2014/main" id="{77BC07FE-9640-7449-9ECB-20710E2B6100}"/>
              </a:ext>
            </a:extLst>
          </p:cNvPr>
          <p:cNvSpPr>
            <a:spLocks noChangeArrowheads="1"/>
          </p:cNvSpPr>
          <p:nvPr/>
        </p:nvSpPr>
        <p:spPr bwMode="auto">
          <a:xfrm>
            <a:off x="228600" y="3541092"/>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1" name="Text Box 44">
            <a:extLst>
              <a:ext uri="{FF2B5EF4-FFF2-40B4-BE49-F238E27FC236}">
                <a16:creationId xmlns:a16="http://schemas.microsoft.com/office/drawing/2014/main" id="{4464A0AB-B4D6-DE4C-910A-1B8C015B49D1}"/>
              </a:ext>
            </a:extLst>
          </p:cNvPr>
          <p:cNvSpPr txBox="1">
            <a:spLocks noChangeArrowheads="1"/>
          </p:cNvSpPr>
          <p:nvPr/>
        </p:nvSpPr>
        <p:spPr bwMode="auto">
          <a:xfrm>
            <a:off x="228600" y="4607892"/>
            <a:ext cx="2329484"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92D050"/>
                </a:solidFill>
                <a:latin typeface="+mn-lt"/>
              </a:rPr>
              <a:t>a</a:t>
            </a:r>
            <a:r>
              <a:rPr kumimoji="0" lang="en-US" altLang="en-US" sz="1800" b="0" i="0" u="none" strike="noStrike" kern="1200" cap="none" spc="0" normalizeH="0" baseline="0" noProof="0" dirty="0" err="1">
                <a:ln>
                  <a:noFill/>
                </a:ln>
                <a:solidFill>
                  <a:srgbClr val="92D050"/>
                </a:solidFill>
                <a:effectLst/>
                <a:uLnTx/>
                <a:uFillTx/>
                <a:latin typeface="+mn-lt"/>
              </a:rPr>
              <a:t>ddress</a:t>
            </a:r>
            <a:r>
              <a:rPr kumimoji="0" lang="en-US" altLang="en-US" sz="1800" b="0" i="0" u="none" strike="noStrike" kern="1200" cap="none" spc="0" normalizeH="0" baseline="0" noProof="0" dirty="0">
                <a:ln>
                  <a:noFill/>
                </a:ln>
                <a:solidFill>
                  <a:srgbClr val="92D050"/>
                </a:solidFill>
                <a:effectLst/>
                <a:uLnTx/>
                <a:uFillTx/>
                <a:latin typeface="+mn-lt"/>
              </a:rPr>
              <a:t>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rPr>
              <a:t>current instruction</a:t>
            </a:r>
          </a:p>
        </p:txBody>
      </p:sp>
      <p:sp>
        <p:nvSpPr>
          <p:cNvPr id="42" name="Line 45">
            <a:extLst>
              <a:ext uri="{FF2B5EF4-FFF2-40B4-BE49-F238E27FC236}">
                <a16:creationId xmlns:a16="http://schemas.microsoft.com/office/drawing/2014/main" id="{BD2569D6-1709-C141-9D98-1F0BB0834B24}"/>
              </a:ext>
            </a:extLst>
          </p:cNvPr>
          <p:cNvSpPr>
            <a:spLocks noChangeShapeType="1"/>
          </p:cNvSpPr>
          <p:nvPr/>
        </p:nvSpPr>
        <p:spPr bwMode="auto">
          <a:xfrm flipV="1">
            <a:off x="838200" y="4226892"/>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4" name="TextBox 21">
            <a:extLst>
              <a:ext uri="{FF2B5EF4-FFF2-40B4-BE49-F238E27FC236}">
                <a16:creationId xmlns:a16="http://schemas.microsoft.com/office/drawing/2014/main" id="{E7C6AED3-099C-7E49-B005-36B301072953}"/>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safari.ethz.ch</a:t>
            </a:r>
            <a:r>
              <a:rPr lang="en-US" altLang="zh-CN" sz="1500" dirty="0">
                <a:solidFill>
                  <a:srgbClr val="00B0F0"/>
                </a:solidFill>
                <a:latin typeface="+mn-lt"/>
              </a:rPr>
              <a:t>/</a:t>
            </a:r>
            <a:r>
              <a:rPr lang="en-US" altLang="zh-CN" sz="1500" dirty="0" err="1">
                <a:solidFill>
                  <a:srgbClr val="00B0F0"/>
                </a:solidFill>
                <a:latin typeface="+mn-lt"/>
              </a:rPr>
              <a:t>digitaltechnik</a:t>
            </a:r>
            <a:r>
              <a:rPr lang="en-US" altLang="zh-CN" sz="1500" dirty="0">
                <a:solidFill>
                  <a:srgbClr val="00B0F0"/>
                </a:solidFill>
                <a:latin typeface="+mn-lt"/>
              </a:rPr>
              <a:t>/spring2021/lib/exe/</a:t>
            </a:r>
            <a:r>
              <a:rPr lang="en-US" altLang="zh-CN" sz="1500" dirty="0" err="1">
                <a:solidFill>
                  <a:srgbClr val="00B0F0"/>
                </a:solidFill>
                <a:latin typeface="+mn-lt"/>
              </a:rPr>
              <a:t>fetch.php?media</a:t>
            </a:r>
            <a:r>
              <a:rPr lang="en-US" altLang="zh-CN" sz="1500" dirty="0">
                <a:solidFill>
                  <a:srgbClr val="00B0F0"/>
                </a:solidFill>
                <a:latin typeface="+mn-lt"/>
              </a:rPr>
              <a:t>=</a:t>
            </a:r>
          </a:p>
          <a:p>
            <a:pPr algn="r">
              <a:spcBef>
                <a:spcPct val="0"/>
              </a:spcBef>
              <a:buFontTx/>
              <a:buNone/>
            </a:pPr>
            <a:r>
              <a:rPr lang="en-US" altLang="zh-CN" sz="1500" dirty="0">
                <a:solidFill>
                  <a:srgbClr val="00B0F0"/>
                </a:solidFill>
                <a:latin typeface="+mn-lt"/>
              </a:rPr>
              <a:t>onur-digitaldesign_comparch-2021-lecture17b-branch-prediction-i-afterlecture.pdf</a:t>
            </a:r>
          </a:p>
        </p:txBody>
      </p:sp>
      <p:sp>
        <p:nvSpPr>
          <p:cNvPr id="43" name="Text Box 6">
            <a:extLst>
              <a:ext uri="{FF2B5EF4-FFF2-40B4-BE49-F238E27FC236}">
                <a16:creationId xmlns:a16="http://schemas.microsoft.com/office/drawing/2014/main" id="{C15CE53E-C921-BB41-95A2-8F916F2CA4FF}"/>
              </a:ext>
            </a:extLst>
          </p:cNvPr>
          <p:cNvSpPr txBox="1">
            <a:spLocks noChangeArrowheads="1"/>
          </p:cNvSpPr>
          <p:nvPr/>
        </p:nvSpPr>
        <p:spPr bwMode="auto">
          <a:xfrm>
            <a:off x="415925" y="1333822"/>
            <a:ext cx="8456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FFC000"/>
                </a:solidFill>
                <a:latin typeface="+mn-lt"/>
              </a:rPr>
              <a:t>u</a:t>
            </a:r>
            <a:r>
              <a:rPr kumimoji="0" lang="en-US" altLang="en-US" b="0" i="0" u="none" strike="noStrike" kern="1200" cap="none" spc="0" normalizeH="0" baseline="0" noProof="0" dirty="0">
                <a:ln>
                  <a:noFill/>
                </a:ln>
                <a:solidFill>
                  <a:srgbClr val="FFC000"/>
                </a:solidFill>
                <a:effectLst/>
                <a:uLnTx/>
                <a:uFillTx/>
                <a:latin typeface="+mn-lt"/>
              </a:rPr>
              <a:t>se a left-shift register to track global branch history</a:t>
            </a:r>
          </a:p>
        </p:txBody>
      </p:sp>
    </p:spTree>
    <p:extLst>
      <p:ext uri="{BB962C8B-B14F-4D97-AF65-F5344CB8AC3E}">
        <p14:creationId xmlns:p14="http://schemas.microsoft.com/office/powerpoint/2010/main" val="1569309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predict b3 using </a:t>
            </a:r>
          </a:p>
          <a:p>
            <a:pPr eaLnBrk="1" hangingPunct="1">
              <a:buFontTx/>
              <a:buNone/>
              <a:defRPr/>
            </a:pPr>
            <a:r>
              <a:rPr lang="en-US" altLang="zh-CN" dirty="0"/>
              <a:t>	b1 &amp; b2</a:t>
            </a:r>
          </a:p>
          <a:p>
            <a:pPr eaLnBrk="1" hangingPunct="1">
              <a:buNone/>
              <a:defRPr/>
            </a:pPr>
            <a:endParaRPr lang="en-US" altLang="zh-CN" dirty="0"/>
          </a:p>
          <a:p>
            <a:pPr eaLnBrk="1" hangingPunct="1">
              <a:buNone/>
              <a:defRPr/>
            </a:pPr>
            <a:endParaRPr lang="en-US" altLang="zh-CN" dirty="0"/>
          </a:p>
          <a:p>
            <a:pPr eaLnBrk="1" hangingPunct="1">
              <a:buNone/>
              <a:defRPr/>
            </a:pPr>
            <a:endParaRPr lang="en-US" altLang="zh-CN" dirty="0"/>
          </a:p>
          <a:p>
            <a:pPr eaLnBrk="1" hangingPunct="1">
              <a:buNone/>
              <a:defRPr/>
            </a:pPr>
            <a:endParaRPr lang="en-US" altLang="zh-CN" dirty="0"/>
          </a:p>
          <a:p>
            <a:pPr eaLnBrk="1" hangingPunct="1">
              <a:buNone/>
              <a:defRPr/>
            </a:pPr>
            <a:r>
              <a:rPr lang="en-US" altLang="zh-CN" dirty="0">
                <a:solidFill>
                  <a:srgbClr val="00B0F0"/>
                </a:solidFill>
              </a:rPr>
              <a:t>	if b1&amp;b2 taken</a:t>
            </a:r>
          </a:p>
          <a:p>
            <a:pPr eaLnBrk="1" hangingPunct="1">
              <a:buNone/>
              <a:defRPr/>
            </a:pPr>
            <a:r>
              <a:rPr lang="en-US" altLang="zh-CN" dirty="0">
                <a:solidFill>
                  <a:srgbClr val="00B0F0"/>
                </a:solidFill>
              </a:rPr>
              <a:t>	then b3 untaken</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r>
              <a:rPr lang="en-US" altLang="zh-CN" kern="0" dirty="0">
                <a:solidFill>
                  <a:srgbClr val="00B0F0"/>
                </a:solidFill>
              </a:rPr>
              <a:t>  b2</a:t>
            </a:r>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r>
              <a:rPr lang="en-CN" kern="0" dirty="0"/>
              <a:t>  </a:t>
            </a:r>
            <a:r>
              <a:rPr lang="en-CN" kern="0" dirty="0">
                <a:solidFill>
                  <a:srgbClr val="00B0F0"/>
                </a:solidFill>
              </a:rPr>
              <a:t>b3</a:t>
            </a:r>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Two-Level Predictor</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endParaRPr lang="en-US" altLang="zh-CN" sz="2800" kern="0" dirty="0"/>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8" name="Content Placeholder 2">
            <a:extLst>
              <a:ext uri="{FF2B5EF4-FFF2-40B4-BE49-F238E27FC236}">
                <a16:creationId xmlns:a16="http://schemas.microsoft.com/office/drawing/2014/main" id="{F7568978-74DB-C34C-B8EF-72E9189D2DB8}"/>
              </a:ext>
            </a:extLst>
          </p:cNvPr>
          <p:cNvSpPr txBox="1">
            <a:spLocks/>
          </p:cNvSpPr>
          <p:nvPr/>
        </p:nvSpPr>
        <p:spPr bwMode="auto">
          <a:xfrm>
            <a:off x="8130797" y="27720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35760B79-7998-9D4B-9021-015506D376DD}"/>
              </a:ext>
            </a:extLst>
          </p:cNvPr>
          <p:cNvSpPr txBox="1">
            <a:spLocks/>
          </p:cNvSpPr>
          <p:nvPr/>
        </p:nvSpPr>
        <p:spPr bwMode="auto">
          <a:xfrm>
            <a:off x="8130796" y="45339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Content Placeholder 2">
            <a:extLst>
              <a:ext uri="{FF2B5EF4-FFF2-40B4-BE49-F238E27FC236}">
                <a16:creationId xmlns:a16="http://schemas.microsoft.com/office/drawing/2014/main" id="{46235B1C-88E2-CD4B-B252-C3542AF5B40E}"/>
              </a:ext>
            </a:extLst>
          </p:cNvPr>
          <p:cNvSpPr txBox="1">
            <a:spLocks/>
          </p:cNvSpPr>
          <p:nvPr/>
        </p:nvSpPr>
        <p:spPr bwMode="auto">
          <a:xfrm>
            <a:off x="8130795" y="6278562"/>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graphicFrame>
        <p:nvGraphicFramePr>
          <p:cNvPr id="11" name="Table 11">
            <a:extLst>
              <a:ext uri="{FF2B5EF4-FFF2-40B4-BE49-F238E27FC236}">
                <a16:creationId xmlns:a16="http://schemas.microsoft.com/office/drawing/2014/main" id="{3B7E54CE-3F00-DA4A-B210-729683421F36}"/>
              </a:ext>
            </a:extLst>
          </p:cNvPr>
          <p:cNvGraphicFramePr>
            <a:graphicFrameLocks noGrp="1"/>
          </p:cNvGraphicFramePr>
          <p:nvPr>
            <p:extLst>
              <p:ext uri="{D42A27DB-BD31-4B8C-83A1-F6EECF244321}">
                <p14:modId xmlns:p14="http://schemas.microsoft.com/office/powerpoint/2010/main" val="304963491"/>
              </p:ext>
            </p:extLst>
          </p:nvPr>
        </p:nvGraphicFramePr>
        <p:xfrm>
          <a:off x="892368" y="3487420"/>
          <a:ext cx="3604032" cy="1483360"/>
        </p:xfrm>
        <a:graphic>
          <a:graphicData uri="http://schemas.openxmlformats.org/drawingml/2006/table">
            <a:tbl>
              <a:tblPr firstRow="1" bandRow="1">
                <a:tableStyleId>{5C22544A-7EE6-4342-B048-85BDC9FD1C3A}</a:tableStyleId>
              </a:tblPr>
              <a:tblGrid>
                <a:gridCol w="1241832">
                  <a:extLst>
                    <a:ext uri="{9D8B030D-6E8A-4147-A177-3AD203B41FA5}">
                      <a16:colId xmlns:a16="http://schemas.microsoft.com/office/drawing/2014/main" val="3354166252"/>
                    </a:ext>
                  </a:extLst>
                </a:gridCol>
                <a:gridCol w="990600">
                  <a:extLst>
                    <a:ext uri="{9D8B030D-6E8A-4147-A177-3AD203B41FA5}">
                      <a16:colId xmlns:a16="http://schemas.microsoft.com/office/drawing/2014/main" val="1404027263"/>
                    </a:ext>
                  </a:extLst>
                </a:gridCol>
                <a:gridCol w="1371600">
                  <a:extLst>
                    <a:ext uri="{9D8B030D-6E8A-4147-A177-3AD203B41FA5}">
                      <a16:colId xmlns:a16="http://schemas.microsoft.com/office/drawing/2014/main" val="1420668206"/>
                    </a:ext>
                  </a:extLst>
                </a:gridCol>
              </a:tblGrid>
              <a:tr h="370840">
                <a:tc>
                  <a:txBody>
                    <a:bodyPr/>
                    <a:lstStyle/>
                    <a:p>
                      <a:r>
                        <a:rPr lang="en-CN" dirty="0"/>
                        <a:t>state</a:t>
                      </a:r>
                    </a:p>
                  </a:txBody>
                  <a:tcPr/>
                </a:tc>
                <a:tc>
                  <a:txBody>
                    <a:bodyPr/>
                    <a:lstStyle/>
                    <a:p>
                      <a:r>
                        <a:rPr lang="en-CN" dirty="0"/>
                        <a:t>global</a:t>
                      </a:r>
                    </a:p>
                  </a:txBody>
                  <a:tcPr/>
                </a:tc>
                <a:tc>
                  <a:txBody>
                    <a:bodyPr/>
                    <a:lstStyle/>
                    <a:p>
                      <a:r>
                        <a:rPr lang="en-CN" dirty="0"/>
                        <a:t>predictor</a:t>
                      </a:r>
                    </a:p>
                  </a:txBody>
                  <a:tcPr/>
                </a:tc>
                <a:extLst>
                  <a:ext uri="{0D108BD9-81ED-4DB2-BD59-A6C34878D82A}">
                    <a16:rowId xmlns:a16="http://schemas.microsoft.com/office/drawing/2014/main" val="2572388335"/>
                  </a:ext>
                </a:extLst>
              </a:tr>
              <a:tr h="370840">
                <a:tc>
                  <a:txBody>
                    <a:bodyPr/>
                    <a:lstStyle/>
                    <a:p>
                      <a:r>
                        <a:rPr lang="en-CN" dirty="0"/>
                        <a:t>prior</a:t>
                      </a:r>
                    </a:p>
                  </a:txBody>
                  <a:tcPr/>
                </a:tc>
                <a:tc>
                  <a:txBody>
                    <a:bodyPr/>
                    <a:lstStyle/>
                    <a:p>
                      <a:r>
                        <a:rPr lang="en-CN" dirty="0"/>
                        <a:t>00</a:t>
                      </a:r>
                    </a:p>
                  </a:txBody>
                  <a:tcPr/>
                </a:tc>
                <a:tc>
                  <a:txBody>
                    <a:bodyPr/>
                    <a:lstStyle/>
                    <a:p>
                      <a:r>
                        <a:rPr lang="en-CN" dirty="0"/>
                        <a:t>?...</a:t>
                      </a:r>
                    </a:p>
                  </a:txBody>
                  <a:tcPr/>
                </a:tc>
                <a:extLst>
                  <a:ext uri="{0D108BD9-81ED-4DB2-BD59-A6C34878D82A}">
                    <a16:rowId xmlns:a16="http://schemas.microsoft.com/office/drawing/2014/main" val="262194016"/>
                  </a:ext>
                </a:extLst>
              </a:tr>
              <a:tr h="370840">
                <a:tc>
                  <a:txBody>
                    <a:bodyPr/>
                    <a:lstStyle/>
                    <a:p>
                      <a:r>
                        <a:rPr lang="en-US" dirty="0"/>
                        <a:t>b</a:t>
                      </a:r>
                      <a:r>
                        <a:rPr lang="en-CN" dirty="0"/>
                        <a:t>1 taken</a:t>
                      </a:r>
                    </a:p>
                  </a:txBody>
                  <a:tcPr/>
                </a:tc>
                <a:tc>
                  <a:txBody>
                    <a:bodyPr/>
                    <a:lstStyle/>
                    <a:p>
                      <a:r>
                        <a:rPr lang="en-CN" dirty="0"/>
                        <a:t>01</a:t>
                      </a:r>
                    </a:p>
                  </a:txBody>
                  <a:tcPr/>
                </a:tc>
                <a:tc>
                  <a:txBody>
                    <a:bodyPr/>
                    <a:lstStyle/>
                    <a:p>
                      <a:r>
                        <a:rPr lang="en-CN" dirty="0"/>
                        <a:t>?...</a:t>
                      </a:r>
                    </a:p>
                  </a:txBody>
                  <a:tcPr/>
                </a:tc>
                <a:extLst>
                  <a:ext uri="{0D108BD9-81ED-4DB2-BD59-A6C34878D82A}">
                    <a16:rowId xmlns:a16="http://schemas.microsoft.com/office/drawing/2014/main" val="3297675621"/>
                  </a:ext>
                </a:extLst>
              </a:tr>
              <a:tr h="370840">
                <a:tc>
                  <a:txBody>
                    <a:bodyPr/>
                    <a:lstStyle/>
                    <a:p>
                      <a:r>
                        <a:rPr lang="en-US" dirty="0"/>
                        <a:t>b</a:t>
                      </a:r>
                      <a:r>
                        <a:rPr lang="en-CN" dirty="0"/>
                        <a:t>2 taken</a:t>
                      </a:r>
                    </a:p>
                  </a:txBody>
                  <a:tcPr/>
                </a:tc>
                <a:tc>
                  <a:txBody>
                    <a:bodyPr/>
                    <a:lstStyle/>
                    <a:p>
                      <a:r>
                        <a:rPr lang="en-CN" dirty="0"/>
                        <a:t>11</a:t>
                      </a:r>
                    </a:p>
                  </a:txBody>
                  <a:tcPr/>
                </a:tc>
                <a:tc>
                  <a:txBody>
                    <a:bodyPr/>
                    <a:lstStyle/>
                    <a:p>
                      <a:r>
                        <a:rPr lang="en-CN" dirty="0"/>
                        <a:t>untaken</a:t>
                      </a:r>
                    </a:p>
                  </a:txBody>
                  <a:tcPr/>
                </a:tc>
                <a:extLst>
                  <a:ext uri="{0D108BD9-81ED-4DB2-BD59-A6C34878D82A}">
                    <a16:rowId xmlns:a16="http://schemas.microsoft.com/office/drawing/2014/main" val="3968049934"/>
                  </a:ext>
                </a:extLst>
              </a:tr>
            </a:tbl>
          </a:graphicData>
        </a:graphic>
      </p:graphicFrame>
    </p:spTree>
    <p:extLst>
      <p:ext uri="{BB962C8B-B14F-4D97-AF65-F5344CB8AC3E}">
        <p14:creationId xmlns:p14="http://schemas.microsoft.com/office/powerpoint/2010/main" val="1036042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3" name="Content Placeholder 2">
            <a:extLst>
              <a:ext uri="{FF2B5EF4-FFF2-40B4-BE49-F238E27FC236}">
                <a16:creationId xmlns:a16="http://schemas.microsoft.com/office/drawing/2014/main" id="{E06BB8BE-9371-0045-BF5C-0EFE99E4CFF0}"/>
              </a:ext>
            </a:extLst>
          </p:cNvPr>
          <p:cNvSpPr>
            <a:spLocks noGrp="1"/>
          </p:cNvSpPr>
          <p:nvPr>
            <p:ph idx="1"/>
          </p:nvPr>
        </p:nvSpPr>
        <p:spPr>
          <a:xfrm>
            <a:off x="457200" y="1600200"/>
            <a:ext cx="8763000" cy="4525963"/>
          </a:xfrm>
        </p:spPr>
        <p:txBody>
          <a:bodyPr/>
          <a:lstStyle/>
          <a:p>
            <a:pPr>
              <a:defRPr/>
            </a:pPr>
            <a:r>
              <a:rPr lang="en-US" altLang="zh-CN" dirty="0">
                <a:solidFill>
                  <a:srgbClr val="00B0F0"/>
                </a:solidFill>
              </a:rPr>
              <a:t>(m, n) predictor</a:t>
            </a: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p>
          <a:p>
            <a:pPr>
              <a:defRPr/>
            </a:pPr>
            <a:r>
              <a:rPr lang="en-US" altLang="zh-CN" dirty="0">
                <a:solidFill>
                  <a:srgbClr val="00B0F0"/>
                </a:solidFill>
              </a:rPr>
              <a:t>storage cost per branch given an individual pattern history table (PHT)</a:t>
            </a:r>
          </a:p>
          <a:p>
            <a:pPr eaLnBrk="1" hangingPunct="1">
              <a:buFontTx/>
              <a:buNone/>
              <a:defRPr/>
            </a:pPr>
            <a:r>
              <a:rPr lang="en-US" altLang="zh-CN" dirty="0"/>
              <a:t>	2</a:t>
            </a:r>
            <a:r>
              <a:rPr lang="en-US" altLang="zh-CN" baseline="30000" dirty="0"/>
              <a:t>m </a:t>
            </a:r>
            <a:r>
              <a:rPr lang="en-US" altLang="zh-CN" dirty="0"/>
              <a:t>x n bits</a:t>
            </a:r>
          </a:p>
          <a:p>
            <a:pPr eaLnBrk="1" hangingPunct="1">
              <a:buFontTx/>
              <a:buNone/>
              <a:defRPr/>
            </a:pPr>
            <a:endParaRPr lang="en-US" altLang="zh-CN" dirty="0"/>
          </a:p>
        </p:txBody>
      </p:sp>
    </p:spTree>
    <p:extLst>
      <p:ext uri="{BB962C8B-B14F-4D97-AF65-F5344CB8AC3E}">
        <p14:creationId xmlns:p14="http://schemas.microsoft.com/office/powerpoint/2010/main" val="2315400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3" name="Content Placeholder 2">
            <a:extLst>
              <a:ext uri="{FF2B5EF4-FFF2-40B4-BE49-F238E27FC236}">
                <a16:creationId xmlns:a16="http://schemas.microsoft.com/office/drawing/2014/main" id="{E06BB8BE-9371-0045-BF5C-0EFE99E4CFF0}"/>
              </a:ext>
            </a:extLst>
          </p:cNvPr>
          <p:cNvSpPr>
            <a:spLocks noGrp="1"/>
          </p:cNvSpPr>
          <p:nvPr>
            <p:ph idx="1"/>
          </p:nvPr>
        </p:nvSpPr>
        <p:spPr>
          <a:xfrm>
            <a:off x="457200" y="1600200"/>
            <a:ext cx="9144000" cy="4525963"/>
          </a:xfrm>
        </p:spPr>
        <p:txBody>
          <a:bodyPr/>
          <a:lstStyle/>
          <a:p>
            <a:pPr>
              <a:defRPr/>
            </a:pPr>
            <a:r>
              <a:rPr lang="en-US" altLang="zh-CN" dirty="0">
                <a:solidFill>
                  <a:srgbClr val="00B0F0"/>
                </a:solidFill>
              </a:rPr>
              <a:t>(m, n) predictor</a:t>
            </a: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p>
          <a:p>
            <a:pPr>
              <a:defRPr/>
            </a:pPr>
            <a:r>
              <a:rPr lang="en-US" altLang="zh-CN" dirty="0">
                <a:solidFill>
                  <a:srgbClr val="00B0F0"/>
                </a:solidFill>
              </a:rPr>
              <a:t>storage cost per branch given an individual pattern history table (PHT)</a:t>
            </a:r>
          </a:p>
          <a:p>
            <a:pPr eaLnBrk="1" hangingPunct="1">
              <a:buFontTx/>
              <a:buNone/>
              <a:defRPr/>
            </a:pPr>
            <a:r>
              <a:rPr lang="en-US" altLang="zh-CN" dirty="0"/>
              <a:t>	2</a:t>
            </a:r>
            <a:r>
              <a:rPr lang="en-US" altLang="zh-CN" baseline="30000" dirty="0"/>
              <a:t>m </a:t>
            </a:r>
            <a:r>
              <a:rPr lang="en-US" altLang="zh-CN" dirty="0"/>
              <a:t>x n bits</a:t>
            </a:r>
          </a:p>
          <a:p>
            <a:pPr>
              <a:defRPr/>
            </a:pPr>
            <a:r>
              <a:rPr lang="en-US" altLang="zh-CN" dirty="0">
                <a:solidFill>
                  <a:srgbClr val="00B0F0"/>
                </a:solidFill>
              </a:rPr>
              <a:t>lower b-bit of branch address for indices</a:t>
            </a:r>
          </a:p>
          <a:p>
            <a:pPr eaLnBrk="1" hangingPunct="1">
              <a:buFontTx/>
              <a:buNone/>
              <a:defRPr/>
            </a:pPr>
            <a:r>
              <a:rPr lang="en-US" altLang="zh-CN" dirty="0"/>
              <a:t>	2</a:t>
            </a:r>
            <a:r>
              <a:rPr lang="en-US" altLang="zh-CN" baseline="30000" dirty="0"/>
              <a:t>m </a:t>
            </a:r>
            <a:r>
              <a:rPr lang="en-US" altLang="zh-CN" dirty="0"/>
              <a:t>x n x 2</a:t>
            </a:r>
            <a:r>
              <a:rPr lang="en-US" altLang="zh-CN" baseline="30000" dirty="0"/>
              <a:t>b</a:t>
            </a:r>
            <a:r>
              <a:rPr lang="en-US" altLang="zh-CN" dirty="0"/>
              <a:t> bits</a:t>
            </a:r>
          </a:p>
          <a:p>
            <a:pPr eaLnBrk="1" hangingPunct="1">
              <a:buFontTx/>
              <a:buNone/>
              <a:defRPr/>
            </a:pPr>
            <a:endParaRPr lang="en-US" altLang="zh-CN" dirty="0"/>
          </a:p>
          <a:p>
            <a:pPr eaLnBrk="1" hangingPunct="1">
              <a:buFontTx/>
              <a:buNone/>
              <a:defRPr/>
            </a:pPr>
            <a:endParaRPr lang="en-US" altLang="zh-CN" dirty="0"/>
          </a:p>
        </p:txBody>
      </p:sp>
    </p:spTree>
    <p:extLst>
      <p:ext uri="{BB962C8B-B14F-4D97-AF65-F5344CB8AC3E}">
        <p14:creationId xmlns:p14="http://schemas.microsoft.com/office/powerpoint/2010/main" val="1361435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3" name="Content Placeholder 2">
            <a:extLst>
              <a:ext uri="{FF2B5EF4-FFF2-40B4-BE49-F238E27FC236}">
                <a16:creationId xmlns:a16="http://schemas.microsoft.com/office/drawing/2014/main" id="{E06BB8BE-9371-0045-BF5C-0EFE99E4CFF0}"/>
              </a:ext>
            </a:extLst>
          </p:cNvPr>
          <p:cNvSpPr>
            <a:spLocks noGrp="1"/>
          </p:cNvSpPr>
          <p:nvPr>
            <p:ph idx="1"/>
          </p:nvPr>
        </p:nvSpPr>
        <p:spPr>
          <a:xfrm>
            <a:off x="457200" y="1600200"/>
            <a:ext cx="8839200" cy="4525963"/>
          </a:xfrm>
        </p:spPr>
        <p:txBody>
          <a:bodyPr/>
          <a:lstStyle/>
          <a:p>
            <a:pPr>
              <a:defRPr/>
            </a:pPr>
            <a:r>
              <a:rPr lang="en-US" altLang="zh-CN" dirty="0">
                <a:solidFill>
                  <a:srgbClr val="00B0F0"/>
                </a:solidFill>
              </a:rPr>
              <a:t>(m, n) predictor</a:t>
            </a: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p>
          <a:p>
            <a:pPr>
              <a:defRPr/>
            </a:pPr>
            <a:r>
              <a:rPr lang="en-US" altLang="zh-CN" dirty="0">
                <a:solidFill>
                  <a:srgbClr val="00B0F0"/>
                </a:solidFill>
              </a:rPr>
              <a:t>storage cost of all branch predictors given a unified PHT</a:t>
            </a:r>
          </a:p>
          <a:p>
            <a:pPr eaLnBrk="1" hangingPunct="1">
              <a:buFontTx/>
              <a:buNone/>
              <a:defRPr/>
            </a:pPr>
            <a:r>
              <a:rPr lang="en-US" altLang="zh-CN" dirty="0"/>
              <a:t>	2</a:t>
            </a:r>
            <a:r>
              <a:rPr lang="en-US" altLang="zh-CN" baseline="30000" dirty="0"/>
              <a:t>m </a:t>
            </a:r>
            <a:r>
              <a:rPr lang="en-US" altLang="zh-CN" dirty="0"/>
              <a:t>x n bits</a:t>
            </a:r>
          </a:p>
          <a:p>
            <a:pPr marL="0" indent="0">
              <a:buNone/>
              <a:defRPr/>
            </a:pPr>
            <a:endParaRPr lang="en-US" altLang="zh-CN" dirty="0"/>
          </a:p>
          <a:p>
            <a:pPr eaLnBrk="1" hangingPunct="1">
              <a:buFontTx/>
              <a:buNone/>
              <a:defRPr/>
            </a:pPr>
            <a:endParaRPr lang="en-US" altLang="zh-CN" dirty="0"/>
          </a:p>
          <a:p>
            <a:pPr eaLnBrk="1" hangingPunct="1">
              <a:buFontTx/>
              <a:buNone/>
              <a:defRPr/>
            </a:pPr>
            <a:endParaRPr lang="en-US" altLang="zh-CN" dirty="0"/>
          </a:p>
        </p:txBody>
      </p:sp>
    </p:spTree>
    <p:extLst>
      <p:ext uri="{BB962C8B-B14F-4D97-AF65-F5344CB8AC3E}">
        <p14:creationId xmlns:p14="http://schemas.microsoft.com/office/powerpoint/2010/main" val="1525712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3" name="Content Placeholder 2">
            <a:extLst>
              <a:ext uri="{FF2B5EF4-FFF2-40B4-BE49-F238E27FC236}">
                <a16:creationId xmlns:a16="http://schemas.microsoft.com/office/drawing/2014/main" id="{E06BB8BE-9371-0045-BF5C-0EFE99E4CFF0}"/>
              </a:ext>
            </a:extLst>
          </p:cNvPr>
          <p:cNvSpPr>
            <a:spLocks noGrp="1"/>
          </p:cNvSpPr>
          <p:nvPr>
            <p:ph idx="1"/>
          </p:nvPr>
        </p:nvSpPr>
        <p:spPr>
          <a:xfrm>
            <a:off x="457200" y="1600200"/>
            <a:ext cx="8839200" cy="4525963"/>
          </a:xfrm>
        </p:spPr>
        <p:txBody>
          <a:bodyPr/>
          <a:lstStyle/>
          <a:p>
            <a:pPr>
              <a:defRPr/>
            </a:pPr>
            <a:r>
              <a:rPr lang="en-US" altLang="zh-CN" dirty="0">
                <a:solidFill>
                  <a:srgbClr val="00B0F0"/>
                </a:solidFill>
              </a:rPr>
              <a:t>(m, n) predictor</a:t>
            </a: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p>
          <a:p>
            <a:pPr>
              <a:defRPr/>
            </a:pPr>
            <a:r>
              <a:rPr lang="en-US" altLang="zh-CN" dirty="0">
                <a:solidFill>
                  <a:srgbClr val="00B0F0"/>
                </a:solidFill>
              </a:rPr>
              <a:t>storage cost of all branch predictors given a unified PHT</a:t>
            </a:r>
          </a:p>
          <a:p>
            <a:pPr eaLnBrk="1" hangingPunct="1">
              <a:buFontTx/>
              <a:buNone/>
              <a:defRPr/>
            </a:pPr>
            <a:r>
              <a:rPr lang="en-US" altLang="zh-CN" dirty="0"/>
              <a:t>	2</a:t>
            </a:r>
            <a:r>
              <a:rPr lang="en-US" altLang="zh-CN" baseline="30000" dirty="0"/>
              <a:t>m </a:t>
            </a:r>
            <a:r>
              <a:rPr lang="en-US" altLang="zh-CN" dirty="0"/>
              <a:t>x n bits</a:t>
            </a:r>
          </a:p>
          <a:p>
            <a:pPr eaLnBrk="1" hangingPunct="1">
              <a:buFontTx/>
              <a:buNone/>
              <a:defRPr/>
            </a:pPr>
            <a:r>
              <a:rPr lang="en-US" altLang="zh-CN" dirty="0">
                <a:solidFill>
                  <a:srgbClr val="FFC000"/>
                </a:solidFill>
              </a:rPr>
              <a:t>	predictor becomes less branch specific</a:t>
            </a:r>
          </a:p>
          <a:p>
            <a:pPr eaLnBrk="1" hangingPunct="1">
              <a:buFontTx/>
              <a:buNone/>
              <a:defRPr/>
            </a:pPr>
            <a:endParaRPr lang="en-US" altLang="zh-CN" dirty="0"/>
          </a:p>
          <a:p>
            <a:pPr marL="0" indent="0">
              <a:buNone/>
              <a:defRPr/>
            </a:pPr>
            <a:endParaRPr lang="en-US" altLang="zh-CN" dirty="0"/>
          </a:p>
          <a:p>
            <a:pPr eaLnBrk="1" hangingPunct="1">
              <a:buFontTx/>
              <a:buNone/>
              <a:defRPr/>
            </a:pPr>
            <a:endParaRPr lang="en-US" altLang="zh-CN" dirty="0"/>
          </a:p>
          <a:p>
            <a:pPr eaLnBrk="1" hangingPunct="1">
              <a:buFontTx/>
              <a:buNone/>
              <a:defRPr/>
            </a:pPr>
            <a:endParaRPr lang="en-US" altLang="zh-CN" dirty="0"/>
          </a:p>
        </p:txBody>
      </p:sp>
    </p:spTree>
    <p:extLst>
      <p:ext uri="{BB962C8B-B14F-4D97-AF65-F5344CB8AC3E}">
        <p14:creationId xmlns:p14="http://schemas.microsoft.com/office/powerpoint/2010/main" val="2318403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Static Branch Prediction</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
        <p:nvSpPr>
          <p:cNvPr id="84" name="Text Box 6">
            <a:extLst>
              <a:ext uri="{FF2B5EF4-FFF2-40B4-BE49-F238E27FC236}">
                <a16:creationId xmlns:a16="http://schemas.microsoft.com/office/drawing/2014/main" id="{F080F142-6893-0148-9B37-2A7A5F833620}"/>
              </a:ext>
            </a:extLst>
          </p:cNvPr>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example: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predicted-taken</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predicted-not-taken</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
        <p:nvSpPr>
          <p:cNvPr id="78" name="Text Box 6">
            <a:extLst>
              <a:ext uri="{FF2B5EF4-FFF2-40B4-BE49-F238E27FC236}">
                <a16:creationId xmlns:a16="http://schemas.microsoft.com/office/drawing/2014/main" id="{1F5CE5CE-E5E9-7F4C-A0FB-2B66C3875EB5}"/>
              </a:ext>
            </a:extLst>
          </p:cNvPr>
          <p:cNvSpPr txBox="1">
            <a:spLocks noChangeArrowheads="1"/>
          </p:cNvSpPr>
          <p:nvPr/>
        </p:nvSpPr>
        <p:spPr bwMode="auto">
          <a:xfrm>
            <a:off x="707890" y="1066800"/>
            <a:ext cx="71824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FFC000"/>
                </a:solidFill>
                <a:effectLst/>
                <a:uLnTx/>
                <a:uFillTx/>
                <a:latin typeface="+mn-lt"/>
                <a:ea typeface="ＭＳ Ｐゴシック" charset="-128"/>
                <a:cs typeface="+mn-cs"/>
              </a:rPr>
              <a:t>favor branches biased toward taken/untaken</a:t>
            </a:r>
          </a:p>
        </p:txBody>
      </p:sp>
    </p:spTree>
    <p:extLst>
      <p:ext uri="{BB962C8B-B14F-4D97-AF65-F5344CB8AC3E}">
        <p14:creationId xmlns:p14="http://schemas.microsoft.com/office/powerpoint/2010/main" val="3788444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75D0-D9D6-9049-90D5-043A6468EB7F}"/>
              </a:ext>
            </a:extLst>
          </p:cNvPr>
          <p:cNvSpPr>
            <a:spLocks noGrp="1"/>
          </p:cNvSpPr>
          <p:nvPr>
            <p:ph type="title"/>
          </p:nvPr>
        </p:nvSpPr>
        <p:spPr/>
        <p:txBody>
          <a:bodyPr/>
          <a:lstStyle/>
          <a:p>
            <a:r>
              <a:rPr lang="en-US" dirty="0">
                <a:latin typeface="+mn-lt"/>
              </a:rPr>
              <a:t>Hybrid/Alloyed </a:t>
            </a:r>
            <a:r>
              <a:rPr lang="en-CN" dirty="0">
                <a:latin typeface="+mn-lt"/>
              </a:rPr>
              <a:t>Predictor</a:t>
            </a:r>
          </a:p>
        </p:txBody>
      </p:sp>
      <p:sp>
        <p:nvSpPr>
          <p:cNvPr id="4" name="Text Box 2">
            <a:extLst>
              <a:ext uri="{FF2B5EF4-FFF2-40B4-BE49-F238E27FC236}">
                <a16:creationId xmlns:a16="http://schemas.microsoft.com/office/drawing/2014/main" id="{640158A9-AA9D-884C-A118-B18E3FD67FE3}"/>
              </a:ext>
            </a:extLst>
          </p:cNvPr>
          <p:cNvSpPr txBox="1">
            <a:spLocks noChangeArrowheads="1"/>
          </p:cNvSpPr>
          <p:nvPr/>
        </p:nvSpPr>
        <p:spPr bwMode="auto">
          <a:xfrm>
            <a:off x="5597525" y="5319712"/>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5" name="Rectangle 4">
            <a:extLst>
              <a:ext uri="{FF2B5EF4-FFF2-40B4-BE49-F238E27FC236}">
                <a16:creationId xmlns:a16="http://schemas.microsoft.com/office/drawing/2014/main" id="{1FD4A07B-4079-BB41-B2DD-533A66470F6C}"/>
              </a:ext>
            </a:extLst>
          </p:cNvPr>
          <p:cNvSpPr>
            <a:spLocks noChangeArrowheads="1"/>
          </p:cNvSpPr>
          <p:nvPr/>
        </p:nvSpPr>
        <p:spPr bwMode="auto">
          <a:xfrm>
            <a:off x="3298825" y="2043112"/>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 name="Rectangle 5" descr="Dark upward diagonal">
            <a:extLst>
              <a:ext uri="{FF2B5EF4-FFF2-40B4-BE49-F238E27FC236}">
                <a16:creationId xmlns:a16="http://schemas.microsoft.com/office/drawing/2014/main" id="{356ABFDF-3BA5-6349-98E5-8757DE1348B0}"/>
              </a:ext>
            </a:extLst>
          </p:cNvPr>
          <p:cNvSpPr>
            <a:spLocks noChangeArrowheads="1"/>
          </p:cNvSpPr>
          <p:nvPr/>
        </p:nvSpPr>
        <p:spPr bwMode="auto">
          <a:xfrm>
            <a:off x="3298825" y="234791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 name="Text Box 6">
            <a:extLst>
              <a:ext uri="{FF2B5EF4-FFF2-40B4-BE49-F238E27FC236}">
                <a16:creationId xmlns:a16="http://schemas.microsoft.com/office/drawing/2014/main" id="{B886B00D-2B99-0147-81DC-B9576EE4C176}"/>
              </a:ext>
            </a:extLst>
          </p:cNvPr>
          <p:cNvSpPr txBox="1">
            <a:spLocks noChangeArrowheads="1"/>
          </p:cNvSpPr>
          <p:nvPr/>
        </p:nvSpPr>
        <p:spPr bwMode="auto">
          <a:xfrm>
            <a:off x="3082925" y="1614488"/>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(2-bit counters)</a:t>
            </a:r>
          </a:p>
        </p:txBody>
      </p:sp>
      <p:sp>
        <p:nvSpPr>
          <p:cNvPr id="8" name="Rectangle 7">
            <a:extLst>
              <a:ext uri="{FF2B5EF4-FFF2-40B4-BE49-F238E27FC236}">
                <a16:creationId xmlns:a16="http://schemas.microsoft.com/office/drawing/2014/main" id="{3695EE22-B5AB-C043-BF89-F3E3AF8DB2FD}"/>
              </a:ext>
            </a:extLst>
          </p:cNvPr>
          <p:cNvSpPr>
            <a:spLocks noChangeArrowheads="1"/>
          </p:cNvSpPr>
          <p:nvPr/>
        </p:nvSpPr>
        <p:spPr bwMode="auto">
          <a:xfrm>
            <a:off x="3298825" y="4024312"/>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9" name="Text Box 8">
            <a:extLst>
              <a:ext uri="{FF2B5EF4-FFF2-40B4-BE49-F238E27FC236}">
                <a16:creationId xmlns:a16="http://schemas.microsoft.com/office/drawing/2014/main" id="{FFBEED5D-5C7C-B147-BFCB-2BAE186013E7}"/>
              </a:ext>
            </a:extLst>
          </p:cNvPr>
          <p:cNvSpPr txBox="1">
            <a:spLocks noChangeArrowheads="1"/>
          </p:cNvSpPr>
          <p:nvPr/>
        </p:nvSpPr>
        <p:spPr bwMode="auto">
          <a:xfrm>
            <a:off x="2667000" y="6005512"/>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10" name="Rectangle 9" descr="Dark upward diagonal">
            <a:extLst>
              <a:ext uri="{FF2B5EF4-FFF2-40B4-BE49-F238E27FC236}">
                <a16:creationId xmlns:a16="http://schemas.microsoft.com/office/drawing/2014/main" id="{EF23A573-5E49-6B4F-A5A9-DCC9FBD383DF}"/>
              </a:ext>
            </a:extLst>
          </p:cNvPr>
          <p:cNvSpPr>
            <a:spLocks noChangeArrowheads="1"/>
          </p:cNvSpPr>
          <p:nvPr/>
        </p:nvSpPr>
        <p:spPr bwMode="auto">
          <a:xfrm>
            <a:off x="3832225" y="524351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1" name="Rectangle 10">
            <a:extLst>
              <a:ext uri="{FF2B5EF4-FFF2-40B4-BE49-F238E27FC236}">
                <a16:creationId xmlns:a16="http://schemas.microsoft.com/office/drawing/2014/main" id="{AC4713AB-0775-AD4A-AC88-BE522E6B5C79}"/>
              </a:ext>
            </a:extLst>
          </p:cNvPr>
          <p:cNvSpPr>
            <a:spLocks noChangeArrowheads="1"/>
          </p:cNvSpPr>
          <p:nvPr/>
        </p:nvSpPr>
        <p:spPr bwMode="auto">
          <a:xfrm>
            <a:off x="415925" y="3567112"/>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12" name="Rectangle 11">
            <a:extLst>
              <a:ext uri="{FF2B5EF4-FFF2-40B4-BE49-F238E27FC236}">
                <a16:creationId xmlns:a16="http://schemas.microsoft.com/office/drawing/2014/main" id="{5CC40BD5-AB3F-7C49-BB1C-DBA890FCBB18}"/>
              </a:ext>
            </a:extLst>
          </p:cNvPr>
          <p:cNvSpPr>
            <a:spLocks noChangeArrowheads="1"/>
          </p:cNvSpPr>
          <p:nvPr/>
        </p:nvSpPr>
        <p:spPr bwMode="auto">
          <a:xfrm>
            <a:off x="339725" y="2728912"/>
            <a:ext cx="15240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rPr>
              <a:t>Global Branch </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H</a:t>
            </a:r>
            <a:r>
              <a:rPr kumimoji="0" lang="en-US" altLang="en-US" sz="1800" b="0" i="0" u="none" strike="noStrike" kern="1200" cap="none" spc="0" normalizeH="0" baseline="0" noProof="0" dirty="0" err="1">
                <a:ln>
                  <a:noFill/>
                </a:ln>
                <a:solidFill>
                  <a:srgbClr val="000000"/>
                </a:solidFill>
                <a:effectLst/>
                <a:uLnTx/>
                <a:uFillTx/>
                <a:latin typeface="+mn-lt"/>
              </a:rPr>
              <a:t>istory</a:t>
            </a:r>
            <a:endParaRPr kumimoji="0" lang="en-US" altLang="en-US" sz="1800" b="0" i="0" u="none" strike="noStrike" kern="1200" cap="none" spc="0" normalizeH="0" baseline="0" noProof="0" dirty="0">
              <a:ln>
                <a:noFill/>
              </a:ln>
              <a:solidFill>
                <a:srgbClr val="000000"/>
              </a:solidFill>
              <a:effectLst/>
              <a:uLnTx/>
              <a:uFillTx/>
              <a:latin typeface="+mn-lt"/>
            </a:endParaRPr>
          </a:p>
        </p:txBody>
      </p:sp>
      <p:sp>
        <p:nvSpPr>
          <p:cNvPr id="13" name="Rectangle 12">
            <a:extLst>
              <a:ext uri="{FF2B5EF4-FFF2-40B4-BE49-F238E27FC236}">
                <a16:creationId xmlns:a16="http://schemas.microsoft.com/office/drawing/2014/main" id="{E0871597-547F-354A-9053-07AC3257A4AF}"/>
              </a:ext>
            </a:extLst>
          </p:cNvPr>
          <p:cNvSpPr>
            <a:spLocks noChangeArrowheads="1"/>
          </p:cNvSpPr>
          <p:nvPr/>
        </p:nvSpPr>
        <p:spPr bwMode="auto">
          <a:xfrm>
            <a:off x="2016125" y="3414712"/>
            <a:ext cx="5334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XOR</a:t>
            </a:r>
          </a:p>
        </p:txBody>
      </p:sp>
      <p:sp>
        <p:nvSpPr>
          <p:cNvPr id="14" name="Line 13">
            <a:extLst>
              <a:ext uri="{FF2B5EF4-FFF2-40B4-BE49-F238E27FC236}">
                <a16:creationId xmlns:a16="http://schemas.microsoft.com/office/drawing/2014/main" id="{8C6DAB42-E0C0-1E42-A6E8-7CCB9BC1A0A4}"/>
              </a:ext>
            </a:extLst>
          </p:cNvPr>
          <p:cNvSpPr>
            <a:spLocks noChangeShapeType="1"/>
          </p:cNvSpPr>
          <p:nvPr/>
        </p:nvSpPr>
        <p:spPr bwMode="auto">
          <a:xfrm>
            <a:off x="1863725" y="2957512"/>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5" name="Line 14">
            <a:extLst>
              <a:ext uri="{FF2B5EF4-FFF2-40B4-BE49-F238E27FC236}">
                <a16:creationId xmlns:a16="http://schemas.microsoft.com/office/drawing/2014/main" id="{000699E0-96A4-8B41-B946-5979F1F0D001}"/>
              </a:ext>
            </a:extLst>
          </p:cNvPr>
          <p:cNvSpPr>
            <a:spLocks noChangeShapeType="1"/>
          </p:cNvSpPr>
          <p:nvPr/>
        </p:nvSpPr>
        <p:spPr bwMode="auto">
          <a:xfrm flipV="1">
            <a:off x="1635125" y="3643312"/>
            <a:ext cx="609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6" name="Line 15">
            <a:extLst>
              <a:ext uri="{FF2B5EF4-FFF2-40B4-BE49-F238E27FC236}">
                <a16:creationId xmlns:a16="http://schemas.microsoft.com/office/drawing/2014/main" id="{D5BAC02A-84DE-FA45-BCBE-FB9F40BEFD73}"/>
              </a:ext>
            </a:extLst>
          </p:cNvPr>
          <p:cNvSpPr>
            <a:spLocks noChangeShapeType="1"/>
          </p:cNvSpPr>
          <p:nvPr/>
        </p:nvSpPr>
        <p:spPr bwMode="auto">
          <a:xfrm>
            <a:off x="2549525" y="3490912"/>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7" name="Line 16">
            <a:extLst>
              <a:ext uri="{FF2B5EF4-FFF2-40B4-BE49-F238E27FC236}">
                <a16:creationId xmlns:a16="http://schemas.microsoft.com/office/drawing/2014/main" id="{7A271AAB-E671-D848-9244-1F64A293181A}"/>
              </a:ext>
            </a:extLst>
          </p:cNvPr>
          <p:cNvSpPr>
            <a:spLocks noChangeShapeType="1"/>
          </p:cNvSpPr>
          <p:nvPr/>
        </p:nvSpPr>
        <p:spPr bwMode="auto">
          <a:xfrm flipV="1">
            <a:off x="2854325" y="2424112"/>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8" name="Line 17">
            <a:extLst>
              <a:ext uri="{FF2B5EF4-FFF2-40B4-BE49-F238E27FC236}">
                <a16:creationId xmlns:a16="http://schemas.microsoft.com/office/drawing/2014/main" id="{5399DD5C-8085-D748-80C3-59BB91EEC18B}"/>
              </a:ext>
            </a:extLst>
          </p:cNvPr>
          <p:cNvSpPr>
            <a:spLocks noChangeShapeType="1"/>
          </p:cNvSpPr>
          <p:nvPr/>
        </p:nvSpPr>
        <p:spPr bwMode="auto">
          <a:xfrm>
            <a:off x="2854325" y="242411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9" name="Line 18">
            <a:extLst>
              <a:ext uri="{FF2B5EF4-FFF2-40B4-BE49-F238E27FC236}">
                <a16:creationId xmlns:a16="http://schemas.microsoft.com/office/drawing/2014/main" id="{79769410-AA2E-1A4F-8691-DFF15B11C1D6}"/>
              </a:ext>
            </a:extLst>
          </p:cNvPr>
          <p:cNvSpPr>
            <a:spLocks noChangeShapeType="1"/>
          </p:cNvSpPr>
          <p:nvPr/>
        </p:nvSpPr>
        <p:spPr bwMode="auto">
          <a:xfrm>
            <a:off x="1635125" y="3871912"/>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0" name="Line 19">
            <a:extLst>
              <a:ext uri="{FF2B5EF4-FFF2-40B4-BE49-F238E27FC236}">
                <a16:creationId xmlns:a16="http://schemas.microsoft.com/office/drawing/2014/main" id="{1AB6B971-F47A-C241-B4EB-DC663183DB38}"/>
              </a:ext>
            </a:extLst>
          </p:cNvPr>
          <p:cNvSpPr>
            <a:spLocks noChangeShapeType="1"/>
          </p:cNvSpPr>
          <p:nvPr/>
        </p:nvSpPr>
        <p:spPr bwMode="auto">
          <a:xfrm>
            <a:off x="2854325" y="531971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1" name="Line 20">
            <a:extLst>
              <a:ext uri="{FF2B5EF4-FFF2-40B4-BE49-F238E27FC236}">
                <a16:creationId xmlns:a16="http://schemas.microsoft.com/office/drawing/2014/main" id="{52729C22-EFAB-3340-BAEB-43CD3D6AF061}"/>
              </a:ext>
            </a:extLst>
          </p:cNvPr>
          <p:cNvSpPr>
            <a:spLocks noChangeShapeType="1"/>
          </p:cNvSpPr>
          <p:nvPr/>
        </p:nvSpPr>
        <p:spPr bwMode="auto">
          <a:xfrm>
            <a:off x="7121525" y="2728912"/>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2" name="Line 21">
            <a:extLst>
              <a:ext uri="{FF2B5EF4-FFF2-40B4-BE49-F238E27FC236}">
                <a16:creationId xmlns:a16="http://schemas.microsoft.com/office/drawing/2014/main" id="{4EB85D44-D5F9-464D-B524-EA320417A083}"/>
              </a:ext>
            </a:extLst>
          </p:cNvPr>
          <p:cNvSpPr>
            <a:spLocks noChangeShapeType="1"/>
          </p:cNvSpPr>
          <p:nvPr/>
        </p:nvSpPr>
        <p:spPr bwMode="auto">
          <a:xfrm>
            <a:off x="7121525" y="272891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3" name="Line 22">
            <a:extLst>
              <a:ext uri="{FF2B5EF4-FFF2-40B4-BE49-F238E27FC236}">
                <a16:creationId xmlns:a16="http://schemas.microsoft.com/office/drawing/2014/main" id="{3D6F0E85-019F-E047-A4EA-B80AC1653227}"/>
              </a:ext>
            </a:extLst>
          </p:cNvPr>
          <p:cNvSpPr>
            <a:spLocks noChangeShapeType="1"/>
          </p:cNvSpPr>
          <p:nvPr/>
        </p:nvSpPr>
        <p:spPr bwMode="auto">
          <a:xfrm flipV="1">
            <a:off x="7121525" y="387191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4" name="Line 23">
            <a:extLst>
              <a:ext uri="{FF2B5EF4-FFF2-40B4-BE49-F238E27FC236}">
                <a16:creationId xmlns:a16="http://schemas.microsoft.com/office/drawing/2014/main" id="{6A0C0FF3-703B-9240-AD7B-B9D6CA71C61C}"/>
              </a:ext>
            </a:extLst>
          </p:cNvPr>
          <p:cNvSpPr>
            <a:spLocks noChangeShapeType="1"/>
          </p:cNvSpPr>
          <p:nvPr/>
        </p:nvSpPr>
        <p:spPr bwMode="auto">
          <a:xfrm>
            <a:off x="7502525" y="3033712"/>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5" name="Line 24">
            <a:extLst>
              <a:ext uri="{FF2B5EF4-FFF2-40B4-BE49-F238E27FC236}">
                <a16:creationId xmlns:a16="http://schemas.microsoft.com/office/drawing/2014/main" id="{8661E24C-38E7-5E4A-BCF0-0B7488A1241F}"/>
              </a:ext>
            </a:extLst>
          </p:cNvPr>
          <p:cNvSpPr>
            <a:spLocks noChangeShapeType="1"/>
          </p:cNvSpPr>
          <p:nvPr/>
        </p:nvSpPr>
        <p:spPr bwMode="auto">
          <a:xfrm>
            <a:off x="5597525" y="5319712"/>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6" name="Line 25">
            <a:extLst>
              <a:ext uri="{FF2B5EF4-FFF2-40B4-BE49-F238E27FC236}">
                <a16:creationId xmlns:a16="http://schemas.microsoft.com/office/drawing/2014/main" id="{5086248C-2BA3-D043-8031-E51887C8ABCE}"/>
              </a:ext>
            </a:extLst>
          </p:cNvPr>
          <p:cNvSpPr>
            <a:spLocks noChangeShapeType="1"/>
          </p:cNvSpPr>
          <p:nvPr/>
        </p:nvSpPr>
        <p:spPr bwMode="auto">
          <a:xfrm flipV="1">
            <a:off x="6435725" y="394811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7" name="Line 26">
            <a:extLst>
              <a:ext uri="{FF2B5EF4-FFF2-40B4-BE49-F238E27FC236}">
                <a16:creationId xmlns:a16="http://schemas.microsoft.com/office/drawing/2014/main" id="{9DE70AB7-17EB-F24E-BC4F-1D83AF4524E1}"/>
              </a:ext>
            </a:extLst>
          </p:cNvPr>
          <p:cNvSpPr>
            <a:spLocks noChangeShapeType="1"/>
          </p:cNvSpPr>
          <p:nvPr/>
        </p:nvSpPr>
        <p:spPr bwMode="auto">
          <a:xfrm>
            <a:off x="6435725" y="3948112"/>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8" name="Line 27">
            <a:extLst>
              <a:ext uri="{FF2B5EF4-FFF2-40B4-BE49-F238E27FC236}">
                <a16:creationId xmlns:a16="http://schemas.microsoft.com/office/drawing/2014/main" id="{212B5636-B698-4441-84F6-39CDD777F833}"/>
              </a:ext>
            </a:extLst>
          </p:cNvPr>
          <p:cNvSpPr>
            <a:spLocks noChangeShapeType="1"/>
          </p:cNvSpPr>
          <p:nvPr/>
        </p:nvSpPr>
        <p:spPr bwMode="auto">
          <a:xfrm>
            <a:off x="6435725" y="318135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9" name="Text Box 28">
            <a:extLst>
              <a:ext uri="{FF2B5EF4-FFF2-40B4-BE49-F238E27FC236}">
                <a16:creationId xmlns:a16="http://schemas.microsoft.com/office/drawing/2014/main" id="{65BC89F8-946C-2B49-AAF5-8D4E7DEB7537}"/>
              </a:ext>
            </a:extLst>
          </p:cNvPr>
          <p:cNvSpPr txBox="1">
            <a:spLocks noChangeArrowheads="1"/>
          </p:cNvSpPr>
          <p:nvPr/>
        </p:nvSpPr>
        <p:spPr bwMode="auto">
          <a:xfrm>
            <a:off x="4873625" y="2971800"/>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PC + inst size</a:t>
            </a:r>
          </a:p>
        </p:txBody>
      </p:sp>
      <p:sp>
        <p:nvSpPr>
          <p:cNvPr id="30" name="Text Box 29">
            <a:extLst>
              <a:ext uri="{FF2B5EF4-FFF2-40B4-BE49-F238E27FC236}">
                <a16:creationId xmlns:a16="http://schemas.microsoft.com/office/drawing/2014/main" id="{066D40AD-F1C4-914D-A99A-92EBAA75AA72}"/>
              </a:ext>
            </a:extLst>
          </p:cNvPr>
          <p:cNvSpPr txBox="1">
            <a:spLocks noChangeArrowheads="1"/>
          </p:cNvSpPr>
          <p:nvPr/>
        </p:nvSpPr>
        <p:spPr bwMode="auto">
          <a:xfrm>
            <a:off x="3762375" y="2076450"/>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31" name="Line 30">
            <a:extLst>
              <a:ext uri="{FF2B5EF4-FFF2-40B4-BE49-F238E27FC236}">
                <a16:creationId xmlns:a16="http://schemas.microsoft.com/office/drawing/2014/main" id="{8ABFFE08-2DC3-FE4E-AD5F-6CBFE1AEFA54}"/>
              </a:ext>
            </a:extLst>
          </p:cNvPr>
          <p:cNvSpPr>
            <a:spLocks noChangeShapeType="1"/>
          </p:cNvSpPr>
          <p:nvPr/>
        </p:nvSpPr>
        <p:spPr bwMode="auto">
          <a:xfrm>
            <a:off x="7502525" y="3414712"/>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2" name="Text Box 31">
            <a:extLst>
              <a:ext uri="{FF2B5EF4-FFF2-40B4-BE49-F238E27FC236}">
                <a16:creationId xmlns:a16="http://schemas.microsoft.com/office/drawing/2014/main" id="{14421466-71B0-714E-A4EE-4A88BD9A5F5B}"/>
              </a:ext>
            </a:extLst>
          </p:cNvPr>
          <p:cNvSpPr txBox="1">
            <a:spLocks noChangeArrowheads="1"/>
          </p:cNvSpPr>
          <p:nvPr/>
        </p:nvSpPr>
        <p:spPr bwMode="auto">
          <a:xfrm>
            <a:off x="5673725" y="531971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3" name="Text Box 32">
            <a:extLst>
              <a:ext uri="{FF2B5EF4-FFF2-40B4-BE49-F238E27FC236}">
                <a16:creationId xmlns:a16="http://schemas.microsoft.com/office/drawing/2014/main" id="{2EE25102-D5EB-0040-AE57-276FE12921A1}"/>
              </a:ext>
            </a:extLst>
          </p:cNvPr>
          <p:cNvSpPr txBox="1">
            <a:spLocks noChangeArrowheads="1"/>
          </p:cNvSpPr>
          <p:nvPr/>
        </p:nvSpPr>
        <p:spPr bwMode="auto">
          <a:xfrm>
            <a:off x="7778750" y="3071812"/>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Address</a:t>
            </a:r>
          </a:p>
        </p:txBody>
      </p:sp>
      <p:sp>
        <p:nvSpPr>
          <p:cNvPr id="34" name="AutoShape 33">
            <a:extLst>
              <a:ext uri="{FF2B5EF4-FFF2-40B4-BE49-F238E27FC236}">
                <a16:creationId xmlns:a16="http://schemas.microsoft.com/office/drawing/2014/main" id="{C9E5A7F3-1615-9141-9332-CB68EABC5590}"/>
              </a:ext>
            </a:extLst>
          </p:cNvPr>
          <p:cNvSpPr>
            <a:spLocks noChangeArrowheads="1"/>
          </p:cNvSpPr>
          <p:nvPr/>
        </p:nvSpPr>
        <p:spPr bwMode="auto">
          <a:xfrm>
            <a:off x="5791200" y="2271712"/>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5" name="Line 34">
            <a:extLst>
              <a:ext uri="{FF2B5EF4-FFF2-40B4-BE49-F238E27FC236}">
                <a16:creationId xmlns:a16="http://schemas.microsoft.com/office/drawing/2014/main" id="{6450A688-4E25-3142-8F8B-12634BC9F607}"/>
              </a:ext>
            </a:extLst>
          </p:cNvPr>
          <p:cNvSpPr>
            <a:spLocks noChangeShapeType="1"/>
          </p:cNvSpPr>
          <p:nvPr/>
        </p:nvSpPr>
        <p:spPr bwMode="auto">
          <a:xfrm>
            <a:off x="3733800" y="2424112"/>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6" name="Line 35">
            <a:extLst>
              <a:ext uri="{FF2B5EF4-FFF2-40B4-BE49-F238E27FC236}">
                <a16:creationId xmlns:a16="http://schemas.microsoft.com/office/drawing/2014/main" id="{4BB61274-A9A8-D749-BACE-FA808BEC21AE}"/>
              </a:ext>
            </a:extLst>
          </p:cNvPr>
          <p:cNvSpPr>
            <a:spLocks noChangeShapeType="1"/>
          </p:cNvSpPr>
          <p:nvPr/>
        </p:nvSpPr>
        <p:spPr bwMode="auto">
          <a:xfrm>
            <a:off x="6296025" y="2500312"/>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7" name="Line 36">
            <a:extLst>
              <a:ext uri="{FF2B5EF4-FFF2-40B4-BE49-F238E27FC236}">
                <a16:creationId xmlns:a16="http://schemas.microsoft.com/office/drawing/2014/main" id="{664D0731-980E-B54A-AF37-8248D13FCF62}"/>
              </a:ext>
            </a:extLst>
          </p:cNvPr>
          <p:cNvSpPr>
            <a:spLocks noChangeShapeType="1"/>
          </p:cNvSpPr>
          <p:nvPr/>
        </p:nvSpPr>
        <p:spPr bwMode="auto">
          <a:xfrm>
            <a:off x="7353300" y="2500312"/>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8" name="Line 37">
            <a:extLst>
              <a:ext uri="{FF2B5EF4-FFF2-40B4-BE49-F238E27FC236}">
                <a16:creationId xmlns:a16="http://schemas.microsoft.com/office/drawing/2014/main" id="{0CC89E4D-6E16-0F44-AAF5-D34535FAEA27}"/>
              </a:ext>
            </a:extLst>
          </p:cNvPr>
          <p:cNvSpPr>
            <a:spLocks noChangeShapeType="1"/>
          </p:cNvSpPr>
          <p:nvPr/>
        </p:nvSpPr>
        <p:spPr bwMode="auto">
          <a:xfrm flipV="1">
            <a:off x="4191000" y="265271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9" name="Line 38">
            <a:extLst>
              <a:ext uri="{FF2B5EF4-FFF2-40B4-BE49-F238E27FC236}">
                <a16:creationId xmlns:a16="http://schemas.microsoft.com/office/drawing/2014/main" id="{DE6140D7-6914-C647-9AC6-971DB05448F1}"/>
              </a:ext>
            </a:extLst>
          </p:cNvPr>
          <p:cNvSpPr>
            <a:spLocks noChangeShapeType="1"/>
          </p:cNvSpPr>
          <p:nvPr/>
        </p:nvSpPr>
        <p:spPr bwMode="auto">
          <a:xfrm>
            <a:off x="4191000" y="2652712"/>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0" name="Text Box 39">
            <a:extLst>
              <a:ext uri="{FF2B5EF4-FFF2-40B4-BE49-F238E27FC236}">
                <a16:creationId xmlns:a16="http://schemas.microsoft.com/office/drawing/2014/main" id="{C97DDBDA-4001-8544-82E8-4A7B9274FEA6}"/>
              </a:ext>
            </a:extLst>
          </p:cNvPr>
          <p:cNvSpPr txBox="1">
            <a:spLocks noChangeArrowheads="1"/>
          </p:cNvSpPr>
          <p:nvPr/>
        </p:nvSpPr>
        <p:spPr bwMode="auto">
          <a:xfrm>
            <a:off x="4124325" y="3660775"/>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41" name="Oval 40">
            <a:extLst>
              <a:ext uri="{FF2B5EF4-FFF2-40B4-BE49-F238E27FC236}">
                <a16:creationId xmlns:a16="http://schemas.microsoft.com/office/drawing/2014/main" id="{DB8929F1-A2D7-E445-B761-FD8998013629}"/>
              </a:ext>
            </a:extLst>
          </p:cNvPr>
          <p:cNvSpPr>
            <a:spLocks noChangeArrowheads="1"/>
          </p:cNvSpPr>
          <p:nvPr/>
        </p:nvSpPr>
        <p:spPr bwMode="auto">
          <a:xfrm>
            <a:off x="152400" y="2576512"/>
            <a:ext cx="1905000" cy="838200"/>
          </a:xfrm>
          <a:prstGeom prst="ellipse">
            <a:avLst/>
          </a:prstGeom>
          <a:noFill/>
          <a:ln w="34925">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2" name="Text Box 41">
            <a:extLst>
              <a:ext uri="{FF2B5EF4-FFF2-40B4-BE49-F238E27FC236}">
                <a16:creationId xmlns:a16="http://schemas.microsoft.com/office/drawing/2014/main" id="{B27B2991-ECC8-C449-BA47-6768C9F4FE8D}"/>
              </a:ext>
            </a:extLst>
          </p:cNvPr>
          <p:cNvSpPr txBox="1">
            <a:spLocks noChangeArrowheads="1"/>
          </p:cNvSpPr>
          <p:nvPr/>
        </p:nvSpPr>
        <p:spPr bwMode="auto">
          <a:xfrm>
            <a:off x="441325" y="1622425"/>
            <a:ext cx="275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which direction earlier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branches went</a:t>
            </a:r>
          </a:p>
        </p:txBody>
      </p:sp>
      <p:sp>
        <p:nvSpPr>
          <p:cNvPr id="43" name="Line 42">
            <a:extLst>
              <a:ext uri="{FF2B5EF4-FFF2-40B4-BE49-F238E27FC236}">
                <a16:creationId xmlns:a16="http://schemas.microsoft.com/office/drawing/2014/main" id="{2E6EED90-95E3-FE4E-9C4A-0F7D3C136EA2}"/>
              </a:ext>
            </a:extLst>
          </p:cNvPr>
          <p:cNvSpPr>
            <a:spLocks noChangeShapeType="1"/>
          </p:cNvSpPr>
          <p:nvPr/>
        </p:nvSpPr>
        <p:spPr bwMode="auto">
          <a:xfrm flipH="1">
            <a:off x="1219200" y="2195512"/>
            <a:ext cx="152400" cy="3810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Oval 43">
            <a:extLst>
              <a:ext uri="{FF2B5EF4-FFF2-40B4-BE49-F238E27FC236}">
                <a16:creationId xmlns:a16="http://schemas.microsoft.com/office/drawing/2014/main" id="{91BB883F-717F-5441-93A9-74227F514670}"/>
              </a:ext>
            </a:extLst>
          </p:cNvPr>
          <p:cNvSpPr>
            <a:spLocks noChangeArrowheads="1"/>
          </p:cNvSpPr>
          <p:nvPr/>
        </p:nvSpPr>
        <p:spPr bwMode="auto">
          <a:xfrm>
            <a:off x="228600" y="3490912"/>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5" name="Text Box 44">
            <a:extLst>
              <a:ext uri="{FF2B5EF4-FFF2-40B4-BE49-F238E27FC236}">
                <a16:creationId xmlns:a16="http://schemas.microsoft.com/office/drawing/2014/main" id="{FE35E0C4-15F0-9A4A-B34F-4E6460CF9BAB}"/>
              </a:ext>
            </a:extLst>
          </p:cNvPr>
          <p:cNvSpPr txBox="1">
            <a:spLocks noChangeArrowheads="1"/>
          </p:cNvSpPr>
          <p:nvPr/>
        </p:nvSpPr>
        <p:spPr bwMode="auto">
          <a:xfrm>
            <a:off x="228600" y="4557712"/>
            <a:ext cx="23294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instruction</a:t>
            </a:r>
          </a:p>
        </p:txBody>
      </p:sp>
      <p:sp>
        <p:nvSpPr>
          <p:cNvPr id="46" name="Line 45">
            <a:extLst>
              <a:ext uri="{FF2B5EF4-FFF2-40B4-BE49-F238E27FC236}">
                <a16:creationId xmlns:a16="http://schemas.microsoft.com/office/drawing/2014/main" id="{7183F9B6-15D8-124D-B0FC-EB63C23F77EC}"/>
              </a:ext>
            </a:extLst>
          </p:cNvPr>
          <p:cNvSpPr>
            <a:spLocks noChangeShapeType="1"/>
          </p:cNvSpPr>
          <p:nvPr/>
        </p:nvSpPr>
        <p:spPr bwMode="auto">
          <a:xfrm flipV="1">
            <a:off x="838200" y="4176712"/>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7" name="TextBox 21">
            <a:extLst>
              <a:ext uri="{FF2B5EF4-FFF2-40B4-BE49-F238E27FC236}">
                <a16:creationId xmlns:a16="http://schemas.microsoft.com/office/drawing/2014/main" id="{5183CEFF-DBFF-B849-A014-A8AB2E42B064}"/>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safari.ethz.ch</a:t>
            </a:r>
            <a:r>
              <a:rPr lang="en-US" altLang="zh-CN" sz="1500" dirty="0">
                <a:solidFill>
                  <a:srgbClr val="00B0F0"/>
                </a:solidFill>
                <a:latin typeface="+mn-lt"/>
              </a:rPr>
              <a:t>/</a:t>
            </a:r>
            <a:r>
              <a:rPr lang="en-US" altLang="zh-CN" sz="1500" dirty="0" err="1">
                <a:solidFill>
                  <a:srgbClr val="00B0F0"/>
                </a:solidFill>
                <a:latin typeface="+mn-lt"/>
              </a:rPr>
              <a:t>digitaltechnik</a:t>
            </a:r>
            <a:r>
              <a:rPr lang="en-US" altLang="zh-CN" sz="1500" dirty="0">
                <a:solidFill>
                  <a:srgbClr val="00B0F0"/>
                </a:solidFill>
                <a:latin typeface="+mn-lt"/>
              </a:rPr>
              <a:t>/spring2021/lib/exe/</a:t>
            </a:r>
            <a:r>
              <a:rPr lang="en-US" altLang="zh-CN" sz="1500" dirty="0" err="1">
                <a:solidFill>
                  <a:srgbClr val="00B0F0"/>
                </a:solidFill>
                <a:latin typeface="+mn-lt"/>
              </a:rPr>
              <a:t>fetch.php?media</a:t>
            </a:r>
            <a:r>
              <a:rPr lang="en-US" altLang="zh-CN" sz="1500" dirty="0">
                <a:solidFill>
                  <a:srgbClr val="00B0F0"/>
                </a:solidFill>
                <a:latin typeface="+mn-lt"/>
              </a:rPr>
              <a:t>=</a:t>
            </a:r>
          </a:p>
          <a:p>
            <a:pPr algn="r">
              <a:spcBef>
                <a:spcPct val="0"/>
              </a:spcBef>
              <a:buFontTx/>
              <a:buNone/>
            </a:pPr>
            <a:r>
              <a:rPr lang="en-US" altLang="zh-CN" sz="1500" dirty="0">
                <a:solidFill>
                  <a:srgbClr val="00B0F0"/>
                </a:solidFill>
                <a:latin typeface="+mn-lt"/>
              </a:rPr>
              <a:t>onur-digitaldesign_comparch-2021-lecture17b-branch-prediction-i-afterlecture.pdf</a:t>
            </a:r>
          </a:p>
        </p:txBody>
      </p:sp>
      <p:sp>
        <p:nvSpPr>
          <p:cNvPr id="48" name="Text Box 6">
            <a:extLst>
              <a:ext uri="{FF2B5EF4-FFF2-40B4-BE49-F238E27FC236}">
                <a16:creationId xmlns:a16="http://schemas.microsoft.com/office/drawing/2014/main" id="{5C3175BE-A054-5346-8DC2-3ABEC75E4F03}"/>
              </a:ext>
            </a:extLst>
          </p:cNvPr>
          <p:cNvSpPr txBox="1">
            <a:spLocks noChangeArrowheads="1"/>
          </p:cNvSpPr>
          <p:nvPr/>
        </p:nvSpPr>
        <p:spPr bwMode="auto">
          <a:xfrm>
            <a:off x="576000" y="1219200"/>
            <a:ext cx="85488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FFC000"/>
                </a:solidFill>
                <a:latin typeface="+mn-lt"/>
              </a:rPr>
              <a:t>combine local branch info and global branch history</a:t>
            </a:r>
            <a:endParaRPr kumimoji="0" lang="en-US" altLang="en-US" b="0" i="0" u="none" strike="noStrike" kern="1200" cap="none" spc="0" normalizeH="0" baseline="0" noProof="0" dirty="0">
              <a:ln>
                <a:noFill/>
              </a:ln>
              <a:solidFill>
                <a:srgbClr val="FFC000"/>
              </a:solidFill>
              <a:effectLst/>
              <a:uLnTx/>
              <a:uFillTx/>
              <a:latin typeface="+mn-lt"/>
            </a:endParaRPr>
          </a:p>
        </p:txBody>
      </p:sp>
      <p:sp>
        <p:nvSpPr>
          <p:cNvPr id="49" name="Text Box 8">
            <a:extLst>
              <a:ext uri="{FF2B5EF4-FFF2-40B4-BE49-F238E27FC236}">
                <a16:creationId xmlns:a16="http://schemas.microsoft.com/office/drawing/2014/main" id="{D63AD42C-0261-5E45-A1E1-58CEE0EF6D7A}"/>
              </a:ext>
            </a:extLst>
          </p:cNvPr>
          <p:cNvSpPr txBox="1">
            <a:spLocks noChangeArrowheads="1"/>
          </p:cNvSpPr>
          <p:nvPr/>
        </p:nvSpPr>
        <p:spPr bwMode="auto">
          <a:xfrm>
            <a:off x="197215" y="5162102"/>
            <a:ext cx="22910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3200" b="1" dirty="0">
                <a:solidFill>
                  <a:srgbClr val="00B0F0"/>
                </a:solidFill>
                <a:latin typeface="+mn-lt"/>
              </a:rPr>
              <a:t>g</a:t>
            </a:r>
            <a:r>
              <a:rPr kumimoji="0" lang="en-US" altLang="en-US" sz="3200" b="1" i="0" u="none" strike="noStrike" kern="1200" cap="none" spc="0" normalizeH="0" baseline="0" noProof="0" dirty="0">
                <a:ln>
                  <a:noFill/>
                </a:ln>
                <a:solidFill>
                  <a:srgbClr val="00B0F0"/>
                </a:solidFill>
                <a:effectLst/>
                <a:uLnTx/>
                <a:uFillTx/>
                <a:latin typeface="+mn-lt"/>
              </a:rPr>
              <a:t>share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B0F0"/>
                </a:solidFill>
                <a:effectLst/>
                <a:uLnTx/>
                <a:uFillTx/>
                <a:latin typeface="+mn-lt"/>
              </a:rPr>
              <a:t>predictor</a:t>
            </a:r>
          </a:p>
        </p:txBody>
      </p:sp>
    </p:spTree>
    <p:extLst>
      <p:ext uri="{BB962C8B-B14F-4D97-AF65-F5344CB8AC3E}">
        <p14:creationId xmlns:p14="http://schemas.microsoft.com/office/powerpoint/2010/main" val="401935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animBg="1"/>
      <p:bldP spid="33" grpId="0"/>
      <p:bldP spid="34" grpId="0" animBg="1"/>
      <p:bldP spid="35" grpId="0" animBg="1"/>
      <p:bldP spid="36" grpId="0" animBg="1"/>
      <p:bldP spid="37" grpId="0" animBg="1"/>
      <p:bldP spid="38" grpId="0" animBg="1"/>
      <p:bldP spid="39" grpId="0" animBg="1"/>
      <p:bldP spid="40" grpId="0"/>
      <p:bldP spid="41" grpId="0" animBg="1"/>
      <p:bldP spid="42" grpId="0"/>
      <p:bldP spid="43" grpId="0" animBg="1"/>
      <p:bldP spid="44" grpId="0" animBg="1"/>
      <p:bldP spid="45" grpId="0"/>
      <p:bldP spid="4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7BFD913-1CE7-DE46-82A4-EB4D71E83AD3}"/>
              </a:ext>
            </a:extLst>
          </p:cNvPr>
          <p:cNvPicPr>
            <a:picLocks noChangeAspect="1"/>
          </p:cNvPicPr>
          <p:nvPr/>
        </p:nvPicPr>
        <p:blipFill>
          <a:blip r:embed="rId3"/>
          <a:stretch>
            <a:fillRect/>
          </a:stretch>
        </p:blipFill>
        <p:spPr>
          <a:xfrm>
            <a:off x="2418528" y="1680866"/>
            <a:ext cx="6126158" cy="5177134"/>
          </a:xfrm>
          <a:prstGeom prst="rect">
            <a:avLst/>
          </a:prstGeom>
        </p:spPr>
      </p:pic>
      <p:sp>
        <p:nvSpPr>
          <p:cNvPr id="2" name="Title 1">
            <a:extLst>
              <a:ext uri="{FF2B5EF4-FFF2-40B4-BE49-F238E27FC236}">
                <a16:creationId xmlns:a16="http://schemas.microsoft.com/office/drawing/2014/main" id="{60C875D0-D9D6-9049-90D5-043A6468EB7F}"/>
              </a:ext>
            </a:extLst>
          </p:cNvPr>
          <p:cNvSpPr>
            <a:spLocks noGrp="1"/>
          </p:cNvSpPr>
          <p:nvPr>
            <p:ph type="title"/>
          </p:nvPr>
        </p:nvSpPr>
        <p:spPr/>
        <p:txBody>
          <a:bodyPr/>
          <a:lstStyle/>
          <a:p>
            <a:r>
              <a:rPr lang="en-US" dirty="0">
                <a:latin typeface="+mn-lt"/>
              </a:rPr>
              <a:t>Hybrid/Alloyed </a:t>
            </a:r>
            <a:r>
              <a:rPr lang="en-CN" dirty="0">
                <a:latin typeface="+mn-lt"/>
              </a:rPr>
              <a:t>Predictor</a:t>
            </a:r>
          </a:p>
        </p:txBody>
      </p:sp>
      <p:sp>
        <p:nvSpPr>
          <p:cNvPr id="48" name="Text Box 6">
            <a:extLst>
              <a:ext uri="{FF2B5EF4-FFF2-40B4-BE49-F238E27FC236}">
                <a16:creationId xmlns:a16="http://schemas.microsoft.com/office/drawing/2014/main" id="{5C3175BE-A054-5346-8DC2-3ABEC75E4F03}"/>
              </a:ext>
            </a:extLst>
          </p:cNvPr>
          <p:cNvSpPr txBox="1">
            <a:spLocks noChangeArrowheads="1"/>
          </p:cNvSpPr>
          <p:nvPr/>
        </p:nvSpPr>
        <p:spPr bwMode="auto">
          <a:xfrm>
            <a:off x="576000" y="1219200"/>
            <a:ext cx="8456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FFC000"/>
                </a:solidFill>
                <a:latin typeface="+mn-lt"/>
              </a:rPr>
              <a:t>combine local branch info and global branch history</a:t>
            </a:r>
            <a:endParaRPr kumimoji="0" lang="en-US" altLang="en-US" b="0" i="0" u="none" strike="noStrike" kern="1200" cap="none" spc="0" normalizeH="0" baseline="0" noProof="0" dirty="0">
              <a:ln>
                <a:noFill/>
              </a:ln>
              <a:solidFill>
                <a:srgbClr val="FFC000"/>
              </a:solidFill>
              <a:effectLst/>
              <a:uLnTx/>
              <a:uFillTx/>
              <a:latin typeface="+mn-lt"/>
            </a:endParaRPr>
          </a:p>
        </p:txBody>
      </p:sp>
      <p:sp>
        <p:nvSpPr>
          <p:cNvPr id="49" name="Text Box 8">
            <a:extLst>
              <a:ext uri="{FF2B5EF4-FFF2-40B4-BE49-F238E27FC236}">
                <a16:creationId xmlns:a16="http://schemas.microsoft.com/office/drawing/2014/main" id="{D63AD42C-0261-5E45-A1E1-58CEE0EF6D7A}"/>
              </a:ext>
            </a:extLst>
          </p:cNvPr>
          <p:cNvSpPr txBox="1">
            <a:spLocks noChangeArrowheads="1"/>
          </p:cNvSpPr>
          <p:nvPr/>
        </p:nvSpPr>
        <p:spPr bwMode="auto">
          <a:xfrm>
            <a:off x="197215" y="5162102"/>
            <a:ext cx="51367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3200" b="1" dirty="0">
                <a:solidFill>
                  <a:srgbClr val="00B0F0"/>
                </a:solidFill>
                <a:latin typeface="+mn-lt"/>
              </a:rPr>
              <a:t>g</a:t>
            </a:r>
            <a:r>
              <a:rPr kumimoji="0" lang="en-US" altLang="en-US" sz="3200" b="1" i="0" u="none" strike="noStrike" kern="1200" cap="none" spc="0" normalizeH="0" baseline="0" noProof="0" dirty="0">
                <a:ln>
                  <a:noFill/>
                </a:ln>
                <a:solidFill>
                  <a:srgbClr val="00B0F0"/>
                </a:solidFill>
                <a:effectLst/>
                <a:uLnTx/>
                <a:uFillTx/>
                <a:latin typeface="+mn-lt"/>
              </a:rPr>
              <a:t>share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mn-lt"/>
              </a:rPr>
              <a:t>p</a:t>
            </a:r>
            <a:r>
              <a:rPr kumimoji="0" lang="en-US" altLang="en-US" sz="3200" b="1" i="0" u="none" strike="noStrike" kern="1200" cap="none" spc="0" normalizeH="0" baseline="0" noProof="0" dirty="0">
                <a:ln>
                  <a:noFill/>
                </a:ln>
                <a:solidFill>
                  <a:srgbClr val="00B0F0"/>
                </a:solidFill>
                <a:effectLst/>
                <a:uLnTx/>
                <a:uFillTx/>
                <a:latin typeface="+mn-lt"/>
              </a:rPr>
              <a:t>redictor</a:t>
            </a:r>
            <a:r>
              <a:rPr kumimoji="0" lang="en-US" altLang="en-US" sz="3200" i="0" u="none" strike="noStrike" kern="1200" cap="none" spc="0" normalizeH="0" baseline="0" noProof="0" dirty="0">
                <a:ln>
                  <a:noFill/>
                </a:ln>
                <a:solidFill>
                  <a:srgbClr val="00B0F0"/>
                </a:solidFill>
                <a:effectLst/>
                <a:uLnTx/>
                <a:uFillTx/>
                <a:latin typeface="+mn-lt"/>
              </a:rPr>
              <a:t>:</a:t>
            </a:r>
            <a:r>
              <a:rPr kumimoji="0" lang="en-US" altLang="en-US" sz="3200" b="1" i="0" u="none" strike="noStrike" kern="1200" cap="none" spc="0" normalizeH="0" baseline="0" noProof="0" dirty="0">
                <a:ln>
                  <a:noFill/>
                </a:ln>
                <a:solidFill>
                  <a:srgbClr val="00B0F0"/>
                </a:solidFill>
                <a:effectLst/>
                <a:uLnTx/>
                <a:uFillTx/>
                <a:latin typeface="+mn-lt"/>
              </a:rPr>
              <a:t> </a:t>
            </a:r>
            <a:r>
              <a:rPr lang="en-US" altLang="en-US" sz="3200" dirty="0">
                <a:solidFill>
                  <a:srgbClr val="00B0F0"/>
                </a:solidFill>
                <a:latin typeface="+mn-lt"/>
              </a:rPr>
              <a:t>example</a:t>
            </a:r>
            <a:endParaRPr kumimoji="0" lang="en-US" altLang="en-US" sz="3200" i="0" u="none" strike="noStrike" kern="1200" cap="none" spc="0" normalizeH="0" baseline="0" noProof="0" dirty="0">
              <a:ln>
                <a:noFill/>
              </a:ln>
              <a:solidFill>
                <a:srgbClr val="00B0F0"/>
              </a:solidFill>
              <a:effectLst/>
              <a:uLnTx/>
              <a:uFillTx/>
              <a:latin typeface="+mn-lt"/>
            </a:endParaRPr>
          </a:p>
        </p:txBody>
      </p:sp>
    </p:spTree>
    <p:extLst>
      <p:ext uri="{BB962C8B-B14F-4D97-AF65-F5344CB8AC3E}">
        <p14:creationId xmlns:p14="http://schemas.microsoft.com/office/powerpoint/2010/main" val="4140710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only a single predictor so far</a:t>
            </a:r>
          </a:p>
        </p:txBody>
      </p:sp>
    </p:spTree>
    <p:extLst>
      <p:ext uri="{BB962C8B-B14F-4D97-AF65-F5344CB8AC3E}">
        <p14:creationId xmlns:p14="http://schemas.microsoft.com/office/powerpoint/2010/main" val="15051289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no predictor fits all branches</a:t>
            </a:r>
          </a:p>
        </p:txBody>
      </p:sp>
    </p:spTree>
    <p:extLst>
      <p:ext uri="{BB962C8B-B14F-4D97-AF65-F5344CB8AC3E}">
        <p14:creationId xmlns:p14="http://schemas.microsoft.com/office/powerpoint/2010/main" val="34339091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C45E-F7B0-094F-9B6B-2BFFBB608D02}"/>
              </a:ext>
            </a:extLst>
          </p:cNvPr>
          <p:cNvSpPr>
            <a:spLocks noGrp="1"/>
          </p:cNvSpPr>
          <p:nvPr>
            <p:ph type="title"/>
          </p:nvPr>
        </p:nvSpPr>
        <p:spPr/>
        <p:txBody>
          <a:bodyPr/>
          <a:lstStyle/>
          <a:p>
            <a:r>
              <a:rPr lang="en-CN" dirty="0"/>
              <a:t>Hybrid Predictor</a:t>
            </a:r>
          </a:p>
        </p:txBody>
      </p:sp>
      <p:sp>
        <p:nvSpPr>
          <p:cNvPr id="3" name="Content Placeholder 2">
            <a:extLst>
              <a:ext uri="{FF2B5EF4-FFF2-40B4-BE49-F238E27FC236}">
                <a16:creationId xmlns:a16="http://schemas.microsoft.com/office/drawing/2014/main" id="{D4670C32-C702-8542-8E73-ECB8B693FA6F}"/>
              </a:ext>
            </a:extLst>
          </p:cNvPr>
          <p:cNvSpPr>
            <a:spLocks noGrp="1"/>
          </p:cNvSpPr>
          <p:nvPr>
            <p:ph idx="1"/>
          </p:nvPr>
        </p:nvSpPr>
        <p:spPr/>
        <p:txBody>
          <a:bodyPr/>
          <a:lstStyle/>
          <a:p>
            <a:r>
              <a:rPr lang="en-US" dirty="0"/>
              <a:t>U</a:t>
            </a:r>
            <a:r>
              <a:rPr lang="en-CN" dirty="0"/>
              <a:t>se more than one type of predictor</a:t>
            </a:r>
          </a:p>
          <a:p>
            <a:r>
              <a:rPr lang="en-US" dirty="0"/>
              <a:t>S</a:t>
            </a:r>
            <a:r>
              <a:rPr lang="en-CN" dirty="0"/>
              <a:t>elect the best prediction</a:t>
            </a:r>
          </a:p>
        </p:txBody>
      </p:sp>
      <p:pic>
        <p:nvPicPr>
          <p:cNvPr id="4" name="Picture 3">
            <a:extLst>
              <a:ext uri="{FF2B5EF4-FFF2-40B4-BE49-F238E27FC236}">
                <a16:creationId xmlns:a16="http://schemas.microsoft.com/office/drawing/2014/main" id="{1D612830-69C0-6946-AFAB-461E631B4002}"/>
              </a:ext>
            </a:extLst>
          </p:cNvPr>
          <p:cNvPicPr>
            <a:picLocks noChangeAspect="1"/>
          </p:cNvPicPr>
          <p:nvPr/>
        </p:nvPicPr>
        <p:blipFill>
          <a:blip r:embed="rId2"/>
          <a:stretch>
            <a:fillRect/>
          </a:stretch>
        </p:blipFill>
        <p:spPr>
          <a:xfrm>
            <a:off x="882000" y="2743200"/>
            <a:ext cx="5636889" cy="4114800"/>
          </a:xfrm>
          <a:prstGeom prst="rect">
            <a:avLst/>
          </a:prstGeom>
        </p:spPr>
      </p:pic>
    </p:spTree>
    <p:extLst>
      <p:ext uri="{BB962C8B-B14F-4D97-AF65-F5344CB8AC3E}">
        <p14:creationId xmlns:p14="http://schemas.microsoft.com/office/powerpoint/2010/main" val="527747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C45E-F7B0-094F-9B6B-2BFFBB608D02}"/>
              </a:ext>
            </a:extLst>
          </p:cNvPr>
          <p:cNvSpPr>
            <a:spLocks noGrp="1"/>
          </p:cNvSpPr>
          <p:nvPr>
            <p:ph type="title"/>
          </p:nvPr>
        </p:nvSpPr>
        <p:spPr/>
        <p:txBody>
          <a:bodyPr/>
          <a:lstStyle/>
          <a:p>
            <a:r>
              <a:rPr lang="en-CN" dirty="0">
                <a:latin typeface="+mn-lt"/>
              </a:rPr>
              <a:t>Tournament Predictor</a:t>
            </a:r>
          </a:p>
        </p:txBody>
      </p:sp>
      <p:sp>
        <p:nvSpPr>
          <p:cNvPr id="3" name="Content Placeholder 2">
            <a:extLst>
              <a:ext uri="{FF2B5EF4-FFF2-40B4-BE49-F238E27FC236}">
                <a16:creationId xmlns:a16="http://schemas.microsoft.com/office/drawing/2014/main" id="{D4670C32-C702-8542-8E73-ECB8B693FA6F}"/>
              </a:ext>
            </a:extLst>
          </p:cNvPr>
          <p:cNvSpPr>
            <a:spLocks noGrp="1"/>
          </p:cNvSpPr>
          <p:nvPr>
            <p:ph idx="1"/>
          </p:nvPr>
        </p:nvSpPr>
        <p:spPr/>
        <p:txBody>
          <a:bodyPr/>
          <a:lstStyle/>
          <a:p>
            <a:r>
              <a:rPr lang="en-US" dirty="0"/>
              <a:t>Global predictor + Local predictor</a:t>
            </a:r>
            <a:endParaRPr lang="en-CN" dirty="0"/>
          </a:p>
          <a:p>
            <a:r>
              <a:rPr lang="en-US" dirty="0"/>
              <a:t>Choose either with a selector</a:t>
            </a:r>
            <a:endParaRPr lang="en-CN" dirty="0"/>
          </a:p>
        </p:txBody>
      </p:sp>
      <p:pic>
        <p:nvPicPr>
          <p:cNvPr id="4" name="Picture 3">
            <a:extLst>
              <a:ext uri="{FF2B5EF4-FFF2-40B4-BE49-F238E27FC236}">
                <a16:creationId xmlns:a16="http://schemas.microsoft.com/office/drawing/2014/main" id="{1D612830-69C0-6946-AFAB-461E631B4002}"/>
              </a:ext>
            </a:extLst>
          </p:cNvPr>
          <p:cNvPicPr>
            <a:picLocks noChangeAspect="1"/>
          </p:cNvPicPr>
          <p:nvPr/>
        </p:nvPicPr>
        <p:blipFill>
          <a:blip r:embed="rId3"/>
          <a:stretch>
            <a:fillRect/>
          </a:stretch>
        </p:blipFill>
        <p:spPr>
          <a:xfrm>
            <a:off x="882000" y="2743200"/>
            <a:ext cx="5636889" cy="4114800"/>
          </a:xfrm>
          <a:prstGeom prst="rect">
            <a:avLst/>
          </a:prstGeom>
        </p:spPr>
      </p:pic>
      <p:sp>
        <p:nvSpPr>
          <p:cNvPr id="5" name="Text Box 8">
            <a:extLst>
              <a:ext uri="{FF2B5EF4-FFF2-40B4-BE49-F238E27FC236}">
                <a16:creationId xmlns:a16="http://schemas.microsoft.com/office/drawing/2014/main" id="{0F0BD5D0-05A1-5D46-A37F-652139FA56EB}"/>
              </a:ext>
            </a:extLst>
          </p:cNvPr>
          <p:cNvSpPr txBox="1">
            <a:spLocks noChangeArrowheads="1"/>
          </p:cNvSpPr>
          <p:nvPr/>
        </p:nvSpPr>
        <p:spPr bwMode="auto">
          <a:xfrm>
            <a:off x="0" y="4648200"/>
            <a:ext cx="45585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indexed with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the most recent branch history</a:t>
            </a:r>
          </a:p>
        </p:txBody>
      </p:sp>
      <p:sp>
        <p:nvSpPr>
          <p:cNvPr id="6" name="Text Box 8">
            <a:extLst>
              <a:ext uri="{FF2B5EF4-FFF2-40B4-BE49-F238E27FC236}">
                <a16:creationId xmlns:a16="http://schemas.microsoft.com/office/drawing/2014/main" id="{2D19E2DA-5B17-444A-B8C2-00191B01EDF2}"/>
              </a:ext>
            </a:extLst>
          </p:cNvPr>
          <p:cNvSpPr txBox="1">
            <a:spLocks noChangeArrowheads="1"/>
          </p:cNvSpPr>
          <p:nvPr/>
        </p:nvSpPr>
        <p:spPr bwMode="auto">
          <a:xfrm>
            <a:off x="6172201" y="39624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indexed with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the branch address</a:t>
            </a:r>
          </a:p>
        </p:txBody>
      </p:sp>
      <p:sp>
        <p:nvSpPr>
          <p:cNvPr id="8" name="Text Box 8">
            <a:extLst>
              <a:ext uri="{FF2B5EF4-FFF2-40B4-BE49-F238E27FC236}">
                <a16:creationId xmlns:a16="http://schemas.microsoft.com/office/drawing/2014/main" id="{3A511A47-CF39-8B4D-B0F7-21571382B990}"/>
              </a:ext>
            </a:extLst>
          </p:cNvPr>
          <p:cNvSpPr txBox="1">
            <a:spLocks noChangeArrowheads="1"/>
          </p:cNvSpPr>
          <p:nvPr/>
        </p:nvSpPr>
        <p:spPr bwMode="auto">
          <a:xfrm>
            <a:off x="3430800" y="34308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which predictor</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to use</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Tree>
    <p:extLst>
      <p:ext uri="{BB962C8B-B14F-4D97-AF65-F5344CB8AC3E}">
        <p14:creationId xmlns:p14="http://schemas.microsoft.com/office/powerpoint/2010/main" val="331304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C45E-F7B0-094F-9B6B-2BFFBB608D02}"/>
              </a:ext>
            </a:extLst>
          </p:cNvPr>
          <p:cNvSpPr>
            <a:spLocks noGrp="1"/>
          </p:cNvSpPr>
          <p:nvPr>
            <p:ph type="title"/>
          </p:nvPr>
        </p:nvSpPr>
        <p:spPr/>
        <p:txBody>
          <a:bodyPr/>
          <a:lstStyle/>
          <a:p>
            <a:r>
              <a:rPr lang="en-CN" dirty="0"/>
              <a:t>Tournament Predictor</a:t>
            </a:r>
          </a:p>
        </p:txBody>
      </p:sp>
      <p:sp>
        <p:nvSpPr>
          <p:cNvPr id="3" name="Content Placeholder 2">
            <a:extLst>
              <a:ext uri="{FF2B5EF4-FFF2-40B4-BE49-F238E27FC236}">
                <a16:creationId xmlns:a16="http://schemas.microsoft.com/office/drawing/2014/main" id="{D4670C32-C702-8542-8E73-ECB8B693FA6F}"/>
              </a:ext>
            </a:extLst>
          </p:cNvPr>
          <p:cNvSpPr>
            <a:spLocks noGrp="1"/>
          </p:cNvSpPr>
          <p:nvPr>
            <p:ph idx="1"/>
          </p:nvPr>
        </p:nvSpPr>
        <p:spPr/>
        <p:txBody>
          <a:bodyPr/>
          <a:lstStyle/>
          <a:p>
            <a:r>
              <a:rPr lang="en-US" dirty="0"/>
              <a:t>Global predictor + Local predictor</a:t>
            </a:r>
            <a:endParaRPr lang="en-CN" dirty="0"/>
          </a:p>
          <a:p>
            <a:r>
              <a:rPr lang="en-US" dirty="0"/>
              <a:t>Choose either with a selector</a:t>
            </a:r>
            <a:endParaRPr lang="en-CN" dirty="0"/>
          </a:p>
        </p:txBody>
      </p:sp>
      <p:pic>
        <p:nvPicPr>
          <p:cNvPr id="4" name="Picture 3">
            <a:extLst>
              <a:ext uri="{FF2B5EF4-FFF2-40B4-BE49-F238E27FC236}">
                <a16:creationId xmlns:a16="http://schemas.microsoft.com/office/drawing/2014/main" id="{1D612830-69C0-6946-AFAB-461E631B4002}"/>
              </a:ext>
            </a:extLst>
          </p:cNvPr>
          <p:cNvPicPr>
            <a:picLocks noChangeAspect="1"/>
          </p:cNvPicPr>
          <p:nvPr/>
        </p:nvPicPr>
        <p:blipFill>
          <a:blip r:embed="rId3"/>
          <a:stretch>
            <a:fillRect/>
          </a:stretch>
        </p:blipFill>
        <p:spPr>
          <a:xfrm>
            <a:off x="882000" y="2743200"/>
            <a:ext cx="5636889" cy="4114800"/>
          </a:xfrm>
          <a:prstGeom prst="rect">
            <a:avLst/>
          </a:prstGeom>
        </p:spPr>
      </p:pic>
      <p:sp>
        <p:nvSpPr>
          <p:cNvPr id="5" name="Text Box 8">
            <a:extLst>
              <a:ext uri="{FF2B5EF4-FFF2-40B4-BE49-F238E27FC236}">
                <a16:creationId xmlns:a16="http://schemas.microsoft.com/office/drawing/2014/main" id="{0F0BD5D0-05A1-5D46-A37F-652139FA56EB}"/>
              </a:ext>
            </a:extLst>
          </p:cNvPr>
          <p:cNvSpPr txBox="1">
            <a:spLocks noChangeArrowheads="1"/>
          </p:cNvSpPr>
          <p:nvPr/>
        </p:nvSpPr>
        <p:spPr bwMode="auto">
          <a:xfrm>
            <a:off x="0" y="4648200"/>
            <a:ext cx="45585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indexed with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the most recent branch history</a:t>
            </a:r>
          </a:p>
        </p:txBody>
      </p:sp>
      <p:sp>
        <p:nvSpPr>
          <p:cNvPr id="6" name="Text Box 8">
            <a:extLst>
              <a:ext uri="{FF2B5EF4-FFF2-40B4-BE49-F238E27FC236}">
                <a16:creationId xmlns:a16="http://schemas.microsoft.com/office/drawing/2014/main" id="{2D19E2DA-5B17-444A-B8C2-00191B01EDF2}"/>
              </a:ext>
            </a:extLst>
          </p:cNvPr>
          <p:cNvSpPr txBox="1">
            <a:spLocks noChangeArrowheads="1"/>
          </p:cNvSpPr>
          <p:nvPr/>
        </p:nvSpPr>
        <p:spPr bwMode="auto">
          <a:xfrm>
            <a:off x="6172201" y="39624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indexed with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the branch address</a:t>
            </a:r>
          </a:p>
        </p:txBody>
      </p:sp>
      <p:sp>
        <p:nvSpPr>
          <p:cNvPr id="7" name="Text Box 8">
            <a:extLst>
              <a:ext uri="{FF2B5EF4-FFF2-40B4-BE49-F238E27FC236}">
                <a16:creationId xmlns:a16="http://schemas.microsoft.com/office/drawing/2014/main" id="{8BF076E8-1123-8D43-8644-06A94B66723C}"/>
              </a:ext>
            </a:extLst>
          </p:cNvPr>
          <p:cNvSpPr txBox="1">
            <a:spLocks noChangeArrowheads="1"/>
          </p:cNvSpPr>
          <p:nvPr/>
        </p:nvSpPr>
        <p:spPr bwMode="auto">
          <a:xfrm>
            <a:off x="3429000" y="3429000"/>
            <a:ext cx="5715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2-bit selection counter</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50"/>
                </a:solidFill>
                <a:latin typeface="+mn-lt"/>
              </a:rPr>
              <a:t>c</a:t>
            </a: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hanged after two mispredictions </a:t>
            </a:r>
          </a:p>
        </p:txBody>
      </p:sp>
    </p:spTree>
    <p:extLst>
      <p:ext uri="{BB962C8B-B14F-4D97-AF65-F5344CB8AC3E}">
        <p14:creationId xmlns:p14="http://schemas.microsoft.com/office/powerpoint/2010/main" val="23405074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023D4-61B1-F84F-9610-6CBACF35A7F0}"/>
              </a:ext>
            </a:extLst>
          </p:cNvPr>
          <p:cNvPicPr>
            <a:picLocks noChangeAspect="1"/>
          </p:cNvPicPr>
          <p:nvPr/>
        </p:nvPicPr>
        <p:blipFill>
          <a:blip r:embed="rId3"/>
          <a:stretch>
            <a:fillRect/>
          </a:stretch>
        </p:blipFill>
        <p:spPr>
          <a:xfrm>
            <a:off x="914400" y="2743200"/>
            <a:ext cx="7347600" cy="3319311"/>
          </a:xfrm>
          <a:prstGeom prst="rect">
            <a:avLst/>
          </a:prstGeom>
        </p:spPr>
      </p:pic>
      <p:sp>
        <p:nvSpPr>
          <p:cNvPr id="2" name="Title 1">
            <a:extLst>
              <a:ext uri="{FF2B5EF4-FFF2-40B4-BE49-F238E27FC236}">
                <a16:creationId xmlns:a16="http://schemas.microsoft.com/office/drawing/2014/main" id="{9370C45E-F7B0-094F-9B6B-2BFFBB608D02}"/>
              </a:ext>
            </a:extLst>
          </p:cNvPr>
          <p:cNvSpPr>
            <a:spLocks noGrp="1"/>
          </p:cNvSpPr>
          <p:nvPr>
            <p:ph type="title"/>
          </p:nvPr>
        </p:nvSpPr>
        <p:spPr/>
        <p:txBody>
          <a:bodyPr/>
          <a:lstStyle/>
          <a:p>
            <a:r>
              <a:rPr lang="en-CN" dirty="0"/>
              <a:t>Tournament Predictor</a:t>
            </a:r>
          </a:p>
        </p:txBody>
      </p:sp>
      <p:sp>
        <p:nvSpPr>
          <p:cNvPr id="3" name="Content Placeholder 2">
            <a:extLst>
              <a:ext uri="{FF2B5EF4-FFF2-40B4-BE49-F238E27FC236}">
                <a16:creationId xmlns:a16="http://schemas.microsoft.com/office/drawing/2014/main" id="{D4670C32-C702-8542-8E73-ECB8B693FA6F}"/>
              </a:ext>
            </a:extLst>
          </p:cNvPr>
          <p:cNvSpPr>
            <a:spLocks noGrp="1"/>
          </p:cNvSpPr>
          <p:nvPr>
            <p:ph idx="1"/>
          </p:nvPr>
        </p:nvSpPr>
        <p:spPr/>
        <p:txBody>
          <a:bodyPr/>
          <a:lstStyle/>
          <a:p>
            <a:r>
              <a:rPr lang="en-US" dirty="0"/>
              <a:t>Global predictor + Local predictor</a:t>
            </a:r>
            <a:endParaRPr lang="en-CN" dirty="0"/>
          </a:p>
          <a:p>
            <a:r>
              <a:rPr lang="en-US" dirty="0"/>
              <a:t>Choose either with a selector</a:t>
            </a:r>
            <a:endParaRPr lang="en-CN" dirty="0"/>
          </a:p>
        </p:txBody>
      </p:sp>
      <p:sp>
        <p:nvSpPr>
          <p:cNvPr id="9" name="Text Box 8">
            <a:extLst>
              <a:ext uri="{FF2B5EF4-FFF2-40B4-BE49-F238E27FC236}">
                <a16:creationId xmlns:a16="http://schemas.microsoft.com/office/drawing/2014/main" id="{7F1C5359-10C7-8A4B-A76C-7D33BDAC7DD7}"/>
              </a:ext>
            </a:extLst>
          </p:cNvPr>
          <p:cNvSpPr txBox="1">
            <a:spLocks noChangeArrowheads="1"/>
          </p:cNvSpPr>
          <p:nvPr/>
        </p:nvSpPr>
        <p:spPr bwMode="auto">
          <a:xfrm>
            <a:off x="4170254" y="6031468"/>
            <a:ext cx="4233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800" dirty="0">
                <a:solidFill>
                  <a:srgbClr val="00B0F0"/>
                </a:solidFill>
                <a:latin typeface="+mn-lt"/>
              </a:rPr>
              <a:t>Alpha 21264</a:t>
            </a:r>
            <a:r>
              <a:rPr lang="zh-CN" altLang="en-US" sz="1800" dirty="0">
                <a:solidFill>
                  <a:srgbClr val="00B0F0"/>
                </a:solidFill>
                <a:latin typeface="+mn-lt"/>
              </a:rPr>
              <a:t> </a:t>
            </a:r>
            <a:r>
              <a:rPr lang="en-US" altLang="zh-CN" sz="1800" dirty="0">
                <a:solidFill>
                  <a:srgbClr val="00B0F0"/>
                </a:solidFill>
                <a:latin typeface="+mn-lt"/>
              </a:rPr>
              <a:t>Tournament Predictor</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
        <p:nvSpPr>
          <p:cNvPr id="10" name="TextBox 21">
            <a:extLst>
              <a:ext uri="{FF2B5EF4-FFF2-40B4-BE49-F238E27FC236}">
                <a16:creationId xmlns:a16="http://schemas.microsoft.com/office/drawing/2014/main" id="{C8F5D2D5-C56F-BD4D-933F-88F2E32B3986}"/>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zh-CN" sz="1500" dirty="0">
              <a:solidFill>
                <a:srgbClr val="00B0F0"/>
              </a:solidFill>
              <a:latin typeface="+mn-lt"/>
            </a:endParaRPr>
          </a:p>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www.cis.upenn.edu</a:t>
            </a:r>
            <a:r>
              <a:rPr lang="en-US" altLang="zh-CN" sz="1500" dirty="0">
                <a:solidFill>
                  <a:srgbClr val="00B0F0"/>
                </a:solidFill>
                <a:latin typeface="+mn-lt"/>
              </a:rPr>
              <a:t>/~</a:t>
            </a:r>
            <a:r>
              <a:rPr lang="en-US" altLang="zh-CN" sz="1500" dirty="0" err="1">
                <a:solidFill>
                  <a:srgbClr val="00B0F0"/>
                </a:solidFill>
                <a:latin typeface="+mn-lt"/>
              </a:rPr>
              <a:t>milom</a:t>
            </a:r>
            <a:r>
              <a:rPr lang="en-US" altLang="zh-CN" sz="1500" dirty="0">
                <a:solidFill>
                  <a:srgbClr val="00B0F0"/>
                </a:solidFill>
                <a:latin typeface="+mn-lt"/>
              </a:rPr>
              <a:t>/cis501-Fall05/papers/Alpha21264.pdf</a:t>
            </a:r>
          </a:p>
        </p:txBody>
      </p:sp>
    </p:spTree>
    <p:extLst>
      <p:ext uri="{BB962C8B-B14F-4D97-AF65-F5344CB8AC3E}">
        <p14:creationId xmlns:p14="http://schemas.microsoft.com/office/powerpoint/2010/main" val="24459332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Tagged Hybrid Predictor</a:t>
            </a:r>
          </a:p>
        </p:txBody>
      </p:sp>
      <p:sp>
        <p:nvSpPr>
          <p:cNvPr id="3" name="Content Placeholder 2">
            <a:extLst>
              <a:ext uri="{FF2B5EF4-FFF2-40B4-BE49-F238E27FC236}">
                <a16:creationId xmlns:a16="http://schemas.microsoft.com/office/drawing/2014/main" id="{381C6853-0491-9949-93F6-FEBA327B71A3}"/>
              </a:ext>
            </a:extLst>
          </p:cNvPr>
          <p:cNvSpPr>
            <a:spLocks noGrp="1"/>
          </p:cNvSpPr>
          <p:nvPr>
            <p:ph idx="1"/>
          </p:nvPr>
        </p:nvSpPr>
        <p:spPr/>
        <p:txBody>
          <a:bodyPr/>
          <a:lstStyle/>
          <a:p>
            <a:r>
              <a:rPr lang="en-US" dirty="0"/>
              <a:t>Use a series of global predictors indexed with different length histories</a:t>
            </a:r>
            <a:endParaRPr lang="en-CN" dirty="0"/>
          </a:p>
          <a:p>
            <a:r>
              <a:rPr lang="en-US" dirty="0"/>
              <a:t>Use tags in global history tables</a:t>
            </a:r>
          </a:p>
          <a:p>
            <a:r>
              <a:rPr lang="en-US" dirty="0"/>
              <a:t>Choose a prediction from a global history table only if its tag matches the hash of branch address and global branch history</a:t>
            </a:r>
          </a:p>
          <a:p>
            <a:r>
              <a:rPr lang="en-US" dirty="0"/>
              <a:t>Select the predictor with the longest history where the tags also match</a:t>
            </a:r>
            <a:endParaRPr lang="en-CN" dirty="0"/>
          </a:p>
        </p:txBody>
      </p:sp>
    </p:spTree>
    <p:extLst>
      <p:ext uri="{BB962C8B-B14F-4D97-AF65-F5344CB8AC3E}">
        <p14:creationId xmlns:p14="http://schemas.microsoft.com/office/powerpoint/2010/main" val="3134990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Tagged Hybrid Predictor</a:t>
            </a:r>
          </a:p>
        </p:txBody>
      </p:sp>
      <p:sp>
        <p:nvSpPr>
          <p:cNvPr id="3" name="Content Placeholder 2">
            <a:extLst>
              <a:ext uri="{FF2B5EF4-FFF2-40B4-BE49-F238E27FC236}">
                <a16:creationId xmlns:a16="http://schemas.microsoft.com/office/drawing/2014/main" id="{381C6853-0491-9949-93F6-FEBA327B71A3}"/>
              </a:ext>
            </a:extLst>
          </p:cNvPr>
          <p:cNvSpPr>
            <a:spLocks noGrp="1"/>
          </p:cNvSpPr>
          <p:nvPr>
            <p:ph idx="1"/>
          </p:nvPr>
        </p:nvSpPr>
        <p:spPr/>
        <p:txBody>
          <a:bodyPr/>
          <a:lstStyle/>
          <a:p>
            <a:r>
              <a:rPr lang="en-US" dirty="0"/>
              <a:t>Use a series of global predictors indexed with different length histories</a:t>
            </a:r>
            <a:endParaRPr lang="en-CN" dirty="0"/>
          </a:p>
          <a:p>
            <a:r>
              <a:rPr lang="en-US" dirty="0"/>
              <a:t>Branch history length forms a geometric series</a:t>
            </a:r>
            <a:endParaRPr lang="en-CN" dirty="0"/>
          </a:p>
        </p:txBody>
      </p:sp>
    </p:spTree>
    <p:extLst>
      <p:ext uri="{BB962C8B-B14F-4D97-AF65-F5344CB8AC3E}">
        <p14:creationId xmlns:p14="http://schemas.microsoft.com/office/powerpoint/2010/main" val="81098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Static Branch Prediction</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
        <p:nvSpPr>
          <p:cNvPr id="84" name="Text Box 6">
            <a:extLst>
              <a:ext uri="{FF2B5EF4-FFF2-40B4-BE49-F238E27FC236}">
                <a16:creationId xmlns:a16="http://schemas.microsoft.com/office/drawing/2014/main" id="{F080F142-6893-0148-9B37-2A7A5F833620}"/>
              </a:ext>
            </a:extLst>
          </p:cNvPr>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example: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predicted-taken</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predicted-not-taken</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
        <p:nvSpPr>
          <p:cNvPr id="78" name="Text Box 6">
            <a:extLst>
              <a:ext uri="{FF2B5EF4-FFF2-40B4-BE49-F238E27FC236}">
                <a16:creationId xmlns:a16="http://schemas.microsoft.com/office/drawing/2014/main" id="{1F5CE5CE-E5E9-7F4C-A0FB-2B66C3875EB5}"/>
              </a:ext>
            </a:extLst>
          </p:cNvPr>
          <p:cNvSpPr txBox="1">
            <a:spLocks noChangeArrowheads="1"/>
          </p:cNvSpPr>
          <p:nvPr/>
        </p:nvSpPr>
        <p:spPr bwMode="auto">
          <a:xfrm>
            <a:off x="707890" y="1066800"/>
            <a:ext cx="8263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FFC000"/>
                </a:solidFill>
                <a:effectLst/>
                <a:uLnTx/>
                <a:uFillTx/>
                <a:latin typeface="+mn-lt"/>
                <a:ea typeface="ＭＳ Ｐゴシック" charset="-128"/>
                <a:cs typeface="+mn-cs"/>
              </a:rPr>
              <a:t>how to handle branches dynamically switching from</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FFC000"/>
                </a:solidFill>
                <a:latin typeface="+mn-lt"/>
              </a:rPr>
              <a:t>taken/untaken?</a:t>
            </a:r>
            <a:endParaRPr kumimoji="0" lang="en-US" altLang="en-US" b="0" i="0" u="none" strike="noStrike" kern="1200" cap="none" spc="0" normalizeH="0" baseline="0" noProof="0" dirty="0">
              <a:ln>
                <a:noFill/>
              </a:ln>
              <a:solidFill>
                <a:srgbClr val="FFC000"/>
              </a:solidFill>
              <a:effectLst/>
              <a:uLnTx/>
              <a:uFillTx/>
              <a:latin typeface="+mn-lt"/>
              <a:ea typeface="ＭＳ Ｐゴシック" charset="-128"/>
              <a:cs typeface="+mn-cs"/>
            </a:endParaRPr>
          </a:p>
        </p:txBody>
      </p:sp>
    </p:spTree>
    <p:extLst>
      <p:ext uri="{BB962C8B-B14F-4D97-AF65-F5344CB8AC3E}">
        <p14:creationId xmlns:p14="http://schemas.microsoft.com/office/powerpoint/2010/main" val="1978937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solidFill>
                  <a:srgbClr val="00B0F0"/>
                </a:solidFill>
              </a:rPr>
              <a:t>TA</a:t>
            </a:r>
            <a:r>
              <a:rPr lang="en-CN" dirty="0"/>
              <a:t>gged Hybrid Predictor</a:t>
            </a:r>
          </a:p>
        </p:txBody>
      </p:sp>
      <p:sp>
        <p:nvSpPr>
          <p:cNvPr id="3" name="Content Placeholder 2">
            <a:extLst>
              <a:ext uri="{FF2B5EF4-FFF2-40B4-BE49-F238E27FC236}">
                <a16:creationId xmlns:a16="http://schemas.microsoft.com/office/drawing/2014/main" id="{381C6853-0491-9949-93F6-FEBA327B71A3}"/>
              </a:ext>
            </a:extLst>
          </p:cNvPr>
          <p:cNvSpPr>
            <a:spLocks noGrp="1"/>
          </p:cNvSpPr>
          <p:nvPr>
            <p:ph idx="1"/>
          </p:nvPr>
        </p:nvSpPr>
        <p:spPr/>
        <p:txBody>
          <a:bodyPr/>
          <a:lstStyle/>
          <a:p>
            <a:r>
              <a:rPr lang="en-US" dirty="0"/>
              <a:t>Use a series of global predictors indexed with different length histories</a:t>
            </a:r>
            <a:endParaRPr lang="en-CN" dirty="0"/>
          </a:p>
          <a:p>
            <a:r>
              <a:rPr lang="en-US" dirty="0"/>
              <a:t>Branch history length forms a </a:t>
            </a:r>
            <a:r>
              <a:rPr lang="en-US" dirty="0" err="1">
                <a:solidFill>
                  <a:srgbClr val="00B0F0"/>
                </a:solidFill>
              </a:rPr>
              <a:t>GE</a:t>
            </a:r>
            <a:r>
              <a:rPr lang="en-US" dirty="0" err="1"/>
              <a:t>ometric</a:t>
            </a:r>
            <a:r>
              <a:rPr lang="en-US" dirty="0"/>
              <a:t> series: 0, 2, 4, 8, 16…</a:t>
            </a:r>
            <a:endParaRPr lang="en-CN" dirty="0"/>
          </a:p>
        </p:txBody>
      </p:sp>
    </p:spTree>
    <p:extLst>
      <p:ext uri="{BB962C8B-B14F-4D97-AF65-F5344CB8AC3E}">
        <p14:creationId xmlns:p14="http://schemas.microsoft.com/office/powerpoint/2010/main" val="911563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t>
            </a:r>
            <a:r>
              <a:rPr lang="en-CN" dirty="0">
                <a:solidFill>
                  <a:schemeClr val="bg1"/>
                </a:solidFill>
              </a:rPr>
              <a:t>agged Hybrid Predictor</a:t>
            </a:r>
          </a:p>
        </p:txBody>
      </p:sp>
      <p:pic>
        <p:nvPicPr>
          <p:cNvPr id="4" name="Picture 3">
            <a:extLst>
              <a:ext uri="{FF2B5EF4-FFF2-40B4-BE49-F238E27FC236}">
                <a16:creationId xmlns:a16="http://schemas.microsoft.com/office/drawing/2014/main" id="{17C8020E-12D8-7741-AF19-809BA515526D}"/>
              </a:ext>
            </a:extLst>
          </p:cNvPr>
          <p:cNvPicPr>
            <a:picLocks noChangeAspect="1"/>
          </p:cNvPicPr>
          <p:nvPr/>
        </p:nvPicPr>
        <p:blipFill>
          <a:blip r:embed="rId3"/>
          <a:stretch>
            <a:fillRect/>
          </a:stretch>
        </p:blipFill>
        <p:spPr>
          <a:xfrm>
            <a:off x="876300" y="1739321"/>
            <a:ext cx="7391400" cy="5118679"/>
          </a:xfrm>
          <a:prstGeom prst="rect">
            <a:avLst/>
          </a:prstGeom>
        </p:spPr>
      </p:pic>
      <p:sp>
        <p:nvSpPr>
          <p:cNvPr id="6" name="Text Box 8">
            <a:extLst>
              <a:ext uri="{FF2B5EF4-FFF2-40B4-BE49-F238E27FC236}">
                <a16:creationId xmlns:a16="http://schemas.microsoft.com/office/drawing/2014/main" id="{A04936E4-89E1-0F4C-BB90-EE08AC49B319}"/>
              </a:ext>
            </a:extLst>
          </p:cNvPr>
          <p:cNvSpPr txBox="1">
            <a:spLocks noChangeArrowheads="1"/>
          </p:cNvSpPr>
          <p:nvPr/>
        </p:nvSpPr>
        <p:spPr bwMode="auto">
          <a:xfrm>
            <a:off x="648000" y="138326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a:t>
            </a:r>
            <a:r>
              <a:rPr kumimoji="0" lang="en-US" altLang="en-US" sz="1800" b="0" i="0" u="none" strike="noStrike" kern="1200" cap="none" spc="0" normalizeH="0" baseline="0" noProof="0" dirty="0" err="1">
                <a:ln>
                  <a:noFill/>
                </a:ln>
                <a:solidFill>
                  <a:srgbClr val="00B0F0"/>
                </a:solidFill>
                <a:effectLst/>
                <a:uLnTx/>
                <a:uFillTx/>
                <a:latin typeface="+mn-lt"/>
                <a:ea typeface="ＭＳ Ｐゴシック" charset="-128"/>
                <a:cs typeface="+mn-cs"/>
              </a:rPr>
              <a:t>i</a:t>
            </a: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 is accessed using hash of PC &amp; history of the most recent </a:t>
            </a:r>
            <a:r>
              <a:rPr kumimoji="0" lang="en-US" altLang="en-US" sz="1800" b="0" i="0" u="none" strike="noStrike" kern="1200" cap="none" spc="0" normalizeH="0" baseline="0" noProof="0" dirty="0" err="1">
                <a:ln>
                  <a:noFill/>
                </a:ln>
                <a:solidFill>
                  <a:srgbClr val="00B0F0"/>
                </a:solidFill>
                <a:effectLst/>
                <a:uLnTx/>
                <a:uFillTx/>
                <a:latin typeface="+mn-lt"/>
                <a:ea typeface="ＭＳ Ｐゴシック" charset="-128"/>
                <a:cs typeface="+mn-cs"/>
              </a:rPr>
              <a:t>i</a:t>
            </a: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 branches</a:t>
            </a:r>
          </a:p>
        </p:txBody>
      </p:sp>
      <p:sp>
        <p:nvSpPr>
          <p:cNvPr id="9" name="Title 1">
            <a:extLst>
              <a:ext uri="{FF2B5EF4-FFF2-40B4-BE49-F238E27FC236}">
                <a16:creationId xmlns:a16="http://schemas.microsoft.com/office/drawing/2014/main" id="{0731CA3A-E828-7448-891E-D2F61C1E3A46}"/>
              </a:ext>
            </a:extLst>
          </p:cNvPr>
          <p:cNvSpPr txBox="1">
            <a:spLocks/>
          </p:cNvSpPr>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solidFill>
                  <a:schemeClr val="tx1"/>
                </a:solidFill>
              </a:rPr>
              <a:t>AGE</a:t>
            </a:r>
            <a:r>
              <a:rPr lang="en-CN" kern="0" dirty="0">
                <a:solidFill>
                  <a:schemeClr val="bg1"/>
                </a:solidFill>
              </a:rPr>
              <a:t>Predictor</a:t>
            </a:r>
          </a:p>
        </p:txBody>
      </p:sp>
    </p:spTree>
    <p:extLst>
      <p:ext uri="{BB962C8B-B14F-4D97-AF65-F5344CB8AC3E}">
        <p14:creationId xmlns:p14="http://schemas.microsoft.com/office/powerpoint/2010/main" val="528301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t>
            </a:r>
            <a:r>
              <a:rPr lang="en-CN" dirty="0">
                <a:solidFill>
                  <a:schemeClr val="bg1"/>
                </a:solidFill>
              </a:rPr>
              <a:t>agged Hybrid Predictor</a:t>
            </a:r>
          </a:p>
        </p:txBody>
      </p:sp>
      <p:pic>
        <p:nvPicPr>
          <p:cNvPr id="4" name="Picture 3">
            <a:extLst>
              <a:ext uri="{FF2B5EF4-FFF2-40B4-BE49-F238E27FC236}">
                <a16:creationId xmlns:a16="http://schemas.microsoft.com/office/drawing/2014/main" id="{17C8020E-12D8-7741-AF19-809BA515526D}"/>
              </a:ext>
            </a:extLst>
          </p:cNvPr>
          <p:cNvPicPr>
            <a:picLocks noChangeAspect="1"/>
          </p:cNvPicPr>
          <p:nvPr/>
        </p:nvPicPr>
        <p:blipFill>
          <a:blip r:embed="rId3"/>
          <a:stretch>
            <a:fillRect/>
          </a:stretch>
        </p:blipFill>
        <p:spPr>
          <a:xfrm>
            <a:off x="876300" y="1739321"/>
            <a:ext cx="7391400" cy="5118679"/>
          </a:xfrm>
          <a:prstGeom prst="rect">
            <a:avLst/>
          </a:prstGeom>
        </p:spPr>
      </p:pic>
      <p:sp>
        <p:nvSpPr>
          <p:cNvPr id="6" name="Text Box 8">
            <a:extLst>
              <a:ext uri="{FF2B5EF4-FFF2-40B4-BE49-F238E27FC236}">
                <a16:creationId xmlns:a16="http://schemas.microsoft.com/office/drawing/2014/main" id="{A04936E4-89E1-0F4C-BB90-EE08AC49B319}"/>
              </a:ext>
            </a:extLst>
          </p:cNvPr>
          <p:cNvSpPr txBox="1">
            <a:spLocks noChangeArrowheads="1"/>
          </p:cNvSpPr>
          <p:nvPr/>
        </p:nvSpPr>
        <p:spPr bwMode="auto">
          <a:xfrm>
            <a:off x="648000" y="1383268"/>
            <a:ext cx="933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0" eaLnBrk="1" hangingPunct="1">
              <a:defRPr/>
            </a:pPr>
            <a:r>
              <a:rPr lang="en-US" altLang="en-US" sz="1800" dirty="0">
                <a:solidFill>
                  <a:srgbClr val="00B0F0"/>
                </a:solidFill>
                <a:latin typeface="Verdana"/>
              </a:rPr>
              <a:t>P(</a:t>
            </a:r>
            <a:r>
              <a:rPr lang="en-US" altLang="en-US" sz="1800" dirty="0" err="1">
                <a:solidFill>
                  <a:srgbClr val="00B0F0"/>
                </a:solidFill>
                <a:latin typeface="Verdana"/>
              </a:rPr>
              <a:t>i</a:t>
            </a:r>
            <a:r>
              <a:rPr lang="en-US" altLang="en-US" sz="1800" dirty="0">
                <a:solidFill>
                  <a:srgbClr val="00B0F0"/>
                </a:solidFill>
                <a:latin typeface="Verdana"/>
              </a:rPr>
              <a:t>) is accessed using hash of PC &amp; history of the most recent </a:t>
            </a:r>
            <a:r>
              <a:rPr lang="en-US" altLang="en-US" sz="1800" dirty="0" err="1">
                <a:solidFill>
                  <a:srgbClr val="00B0F0"/>
                </a:solidFill>
                <a:latin typeface="Verdana"/>
              </a:rPr>
              <a:t>i</a:t>
            </a:r>
            <a:r>
              <a:rPr lang="en-US" altLang="en-US" sz="1800" dirty="0">
                <a:solidFill>
                  <a:srgbClr val="00B0F0"/>
                </a:solidFill>
                <a:latin typeface="Verdana"/>
              </a:rPr>
              <a:t> branches</a:t>
            </a:r>
          </a:p>
        </p:txBody>
      </p:sp>
      <p:sp>
        <p:nvSpPr>
          <p:cNvPr id="9" name="Title 1">
            <a:extLst>
              <a:ext uri="{FF2B5EF4-FFF2-40B4-BE49-F238E27FC236}">
                <a16:creationId xmlns:a16="http://schemas.microsoft.com/office/drawing/2014/main" id="{0731CA3A-E828-7448-891E-D2F61C1E3A46}"/>
              </a:ext>
            </a:extLst>
          </p:cNvPr>
          <p:cNvSpPr txBox="1">
            <a:spLocks/>
          </p:cNvSpPr>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solidFill>
                  <a:schemeClr val="tx1"/>
                </a:solidFill>
              </a:rPr>
              <a:t>AGE</a:t>
            </a:r>
            <a:r>
              <a:rPr lang="en-CN" kern="0" dirty="0">
                <a:solidFill>
                  <a:schemeClr val="bg1"/>
                </a:solidFill>
              </a:rPr>
              <a:t>Predictor</a:t>
            </a:r>
          </a:p>
        </p:txBody>
      </p:sp>
      <p:sp>
        <p:nvSpPr>
          <p:cNvPr id="7" name="Text Box 8">
            <a:extLst>
              <a:ext uri="{FF2B5EF4-FFF2-40B4-BE49-F238E27FC236}">
                <a16:creationId xmlns:a16="http://schemas.microsoft.com/office/drawing/2014/main" id="{BCDCCEEA-6BBE-834D-965E-C11350AED0A1}"/>
              </a:ext>
            </a:extLst>
          </p:cNvPr>
          <p:cNvSpPr txBox="1">
            <a:spLocks noChangeArrowheads="1"/>
          </p:cNvSpPr>
          <p:nvPr/>
        </p:nvSpPr>
        <p:spPr bwMode="auto">
          <a:xfrm>
            <a:off x="648000" y="4876800"/>
            <a:ext cx="830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rPr>
              <a:t>P(</a:t>
            </a:r>
            <a:r>
              <a:rPr lang="en-US" altLang="en-US" sz="1800" dirty="0">
                <a:solidFill>
                  <a:srgbClr val="00B0F0"/>
                </a:solidFill>
                <a:latin typeface="+mn-lt"/>
              </a:rPr>
              <a:t>0</a:t>
            </a:r>
            <a:r>
              <a:rPr kumimoji="0" lang="en-US" altLang="en-US" sz="1800" b="0" i="0" u="none" strike="noStrike" kern="1200" cap="none" spc="0" normalizeH="0" baseline="0" noProof="0" dirty="0">
                <a:ln>
                  <a:noFill/>
                </a:ln>
                <a:solidFill>
                  <a:srgbClr val="00B0F0"/>
                </a:solidFill>
                <a:effectLst/>
                <a:uLnTx/>
                <a:uFillTx/>
                <a:latin typeface="+mn-lt"/>
              </a:rPr>
              <a:t>) always matches because it uses no tags</a:t>
            </a:r>
          </a:p>
        </p:txBody>
      </p:sp>
    </p:spTree>
    <p:extLst>
      <p:ext uri="{BB962C8B-B14F-4D97-AF65-F5344CB8AC3E}">
        <p14:creationId xmlns:p14="http://schemas.microsoft.com/office/powerpoint/2010/main" val="33587413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t>
            </a:r>
            <a:r>
              <a:rPr lang="en-CN" dirty="0">
                <a:solidFill>
                  <a:schemeClr val="bg1"/>
                </a:solidFill>
              </a:rPr>
              <a:t>agged Hybrid Predictor</a:t>
            </a:r>
          </a:p>
        </p:txBody>
      </p:sp>
      <p:pic>
        <p:nvPicPr>
          <p:cNvPr id="4" name="Picture 3">
            <a:extLst>
              <a:ext uri="{FF2B5EF4-FFF2-40B4-BE49-F238E27FC236}">
                <a16:creationId xmlns:a16="http://schemas.microsoft.com/office/drawing/2014/main" id="{17C8020E-12D8-7741-AF19-809BA515526D}"/>
              </a:ext>
            </a:extLst>
          </p:cNvPr>
          <p:cNvPicPr>
            <a:picLocks noChangeAspect="1"/>
          </p:cNvPicPr>
          <p:nvPr/>
        </p:nvPicPr>
        <p:blipFill>
          <a:blip r:embed="rId3"/>
          <a:stretch>
            <a:fillRect/>
          </a:stretch>
        </p:blipFill>
        <p:spPr>
          <a:xfrm>
            <a:off x="876300" y="1739321"/>
            <a:ext cx="7391400" cy="5118679"/>
          </a:xfrm>
          <a:prstGeom prst="rect">
            <a:avLst/>
          </a:prstGeom>
        </p:spPr>
      </p:pic>
      <p:sp>
        <p:nvSpPr>
          <p:cNvPr id="6" name="Text Box 8">
            <a:extLst>
              <a:ext uri="{FF2B5EF4-FFF2-40B4-BE49-F238E27FC236}">
                <a16:creationId xmlns:a16="http://schemas.microsoft.com/office/drawing/2014/main" id="{A04936E4-89E1-0F4C-BB90-EE08AC49B319}"/>
              </a:ext>
            </a:extLst>
          </p:cNvPr>
          <p:cNvSpPr txBox="1">
            <a:spLocks noChangeArrowheads="1"/>
          </p:cNvSpPr>
          <p:nvPr/>
        </p:nvSpPr>
        <p:spPr bwMode="auto">
          <a:xfrm>
            <a:off x="648000" y="1383268"/>
            <a:ext cx="933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0" eaLnBrk="1" hangingPunct="1">
              <a:defRPr/>
            </a:pPr>
            <a:r>
              <a:rPr lang="en-US" altLang="en-US" sz="1800" dirty="0">
                <a:solidFill>
                  <a:srgbClr val="00B0F0"/>
                </a:solidFill>
                <a:latin typeface="Verdana"/>
              </a:rPr>
              <a:t>P(</a:t>
            </a:r>
            <a:r>
              <a:rPr lang="en-US" altLang="en-US" sz="1800" dirty="0" err="1">
                <a:solidFill>
                  <a:srgbClr val="00B0F0"/>
                </a:solidFill>
                <a:latin typeface="Verdana"/>
              </a:rPr>
              <a:t>i</a:t>
            </a:r>
            <a:r>
              <a:rPr lang="en-US" altLang="en-US" sz="1800" dirty="0">
                <a:solidFill>
                  <a:srgbClr val="00B0F0"/>
                </a:solidFill>
                <a:latin typeface="Verdana"/>
              </a:rPr>
              <a:t>) is accessed using hash of PC &amp; history of the most recent </a:t>
            </a:r>
            <a:r>
              <a:rPr lang="en-US" altLang="en-US" sz="1800" dirty="0" err="1">
                <a:solidFill>
                  <a:srgbClr val="00B0F0"/>
                </a:solidFill>
                <a:latin typeface="Verdana"/>
              </a:rPr>
              <a:t>i</a:t>
            </a:r>
            <a:r>
              <a:rPr lang="en-US" altLang="en-US" sz="1800" dirty="0">
                <a:solidFill>
                  <a:srgbClr val="00B0F0"/>
                </a:solidFill>
                <a:latin typeface="Verdana"/>
              </a:rPr>
              <a:t> branches</a:t>
            </a:r>
          </a:p>
        </p:txBody>
      </p:sp>
      <p:sp>
        <p:nvSpPr>
          <p:cNvPr id="9" name="Title 1">
            <a:extLst>
              <a:ext uri="{FF2B5EF4-FFF2-40B4-BE49-F238E27FC236}">
                <a16:creationId xmlns:a16="http://schemas.microsoft.com/office/drawing/2014/main" id="{0731CA3A-E828-7448-891E-D2F61C1E3A46}"/>
              </a:ext>
            </a:extLst>
          </p:cNvPr>
          <p:cNvSpPr txBox="1">
            <a:spLocks/>
          </p:cNvSpPr>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solidFill>
                  <a:schemeClr val="tx1"/>
                </a:solidFill>
              </a:rPr>
              <a:t>AGE</a:t>
            </a:r>
            <a:r>
              <a:rPr lang="en-CN" kern="0" dirty="0">
                <a:solidFill>
                  <a:schemeClr val="bg1"/>
                </a:solidFill>
              </a:rPr>
              <a:t>Predictor</a:t>
            </a:r>
          </a:p>
        </p:txBody>
      </p:sp>
      <p:sp>
        <p:nvSpPr>
          <p:cNvPr id="7" name="Text Box 8">
            <a:extLst>
              <a:ext uri="{FF2B5EF4-FFF2-40B4-BE49-F238E27FC236}">
                <a16:creationId xmlns:a16="http://schemas.microsoft.com/office/drawing/2014/main" id="{BCDCCEEA-6BBE-834D-965E-C11350AED0A1}"/>
              </a:ext>
            </a:extLst>
          </p:cNvPr>
          <p:cNvSpPr txBox="1">
            <a:spLocks noChangeArrowheads="1"/>
          </p:cNvSpPr>
          <p:nvPr/>
        </p:nvSpPr>
        <p:spPr bwMode="auto">
          <a:xfrm>
            <a:off x="648000" y="4876800"/>
            <a:ext cx="8305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rPr>
              <a:t>P(</a:t>
            </a:r>
            <a:r>
              <a:rPr lang="en-US" altLang="en-US" sz="1800" dirty="0">
                <a:solidFill>
                  <a:srgbClr val="00B0F0"/>
                </a:solidFill>
                <a:latin typeface="+mn-lt"/>
              </a:rPr>
              <a:t>0</a:t>
            </a:r>
            <a:r>
              <a:rPr kumimoji="0" lang="en-US" altLang="en-US" sz="1800" b="0" i="0" u="none" strike="noStrike" kern="1200" cap="none" spc="0" normalizeH="0" baseline="0" noProof="0" dirty="0">
                <a:ln>
                  <a:noFill/>
                </a:ln>
                <a:solidFill>
                  <a:srgbClr val="00B0F0"/>
                </a:solidFill>
                <a:effectLst/>
                <a:uLnTx/>
                <a:uFillTx/>
                <a:latin typeface="+mn-lt"/>
              </a:rPr>
              <a:t>) always matches because it uses no tags</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Each predictor also includes a 2-bit use field, which indicates where a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prediction was recently used and therefore likely to be more accurate</a:t>
            </a:r>
            <a:r>
              <a:rPr lang="zh-CN" altLang="en-US" sz="1800" dirty="0">
                <a:solidFill>
                  <a:srgbClr val="00B0F0"/>
                </a:solidFill>
                <a:latin typeface="+mn-lt"/>
              </a:rPr>
              <a:t> </a:t>
            </a:r>
            <a:r>
              <a:rPr lang="en-US" altLang="en-US" sz="1800" dirty="0">
                <a:solidFill>
                  <a:srgbClr val="00B0F0"/>
                </a:solidFill>
                <a:latin typeface="+mn-lt"/>
              </a:rPr>
              <a:t>  </a:t>
            </a:r>
            <a:endParaRPr kumimoji="0" lang="en-US" altLang="en-US" sz="1800" b="0" i="0" u="none" strike="noStrike" kern="1200" cap="none" spc="0" normalizeH="0" baseline="0" noProof="0" dirty="0">
              <a:ln>
                <a:noFill/>
              </a:ln>
              <a:solidFill>
                <a:srgbClr val="00B0F0"/>
              </a:solidFill>
              <a:effectLst/>
              <a:uLnTx/>
              <a:uFillTx/>
              <a:latin typeface="+mn-lt"/>
            </a:endParaRPr>
          </a:p>
        </p:txBody>
      </p:sp>
    </p:spTree>
    <p:extLst>
      <p:ext uri="{BB962C8B-B14F-4D97-AF65-F5344CB8AC3E}">
        <p14:creationId xmlns:p14="http://schemas.microsoft.com/office/powerpoint/2010/main" val="1135442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04989-DE2D-BF42-AF98-7234F3EBFCE8}"/>
              </a:ext>
            </a:extLst>
          </p:cNvPr>
          <p:cNvPicPr>
            <a:picLocks noChangeAspect="1"/>
          </p:cNvPicPr>
          <p:nvPr/>
        </p:nvPicPr>
        <p:blipFill>
          <a:blip r:embed="rId3"/>
          <a:stretch>
            <a:fillRect/>
          </a:stretch>
        </p:blipFill>
        <p:spPr>
          <a:xfrm>
            <a:off x="696252" y="1611868"/>
            <a:ext cx="7751496" cy="5246132"/>
          </a:xfrm>
          <a:prstGeom prst="rect">
            <a:avLst/>
          </a:prstGeom>
        </p:spPr>
      </p:pic>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latin typeface="+mn-lt"/>
              </a:rPr>
              <a:t>T</a:t>
            </a:r>
            <a:r>
              <a:rPr lang="en-CN" dirty="0">
                <a:solidFill>
                  <a:schemeClr val="bg1"/>
                </a:solidFill>
                <a:latin typeface="+mn-lt"/>
              </a:rPr>
              <a:t>agged Hybrid Predictor</a:t>
            </a:r>
          </a:p>
        </p:txBody>
      </p:sp>
      <p:sp>
        <p:nvSpPr>
          <p:cNvPr id="6" name="Text Box 8">
            <a:extLst>
              <a:ext uri="{FF2B5EF4-FFF2-40B4-BE49-F238E27FC236}">
                <a16:creationId xmlns:a16="http://schemas.microsoft.com/office/drawing/2014/main" id="{A04936E4-89E1-0F4C-BB90-EE08AC49B319}"/>
              </a:ext>
            </a:extLst>
          </p:cNvPr>
          <p:cNvSpPr txBox="1">
            <a:spLocks noChangeArrowheads="1"/>
          </p:cNvSpPr>
          <p:nvPr/>
        </p:nvSpPr>
        <p:spPr bwMode="auto">
          <a:xfrm>
            <a:off x="4572000" y="1854240"/>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1.8%~2.2%</a:t>
            </a:r>
          </a:p>
        </p:txBody>
      </p:sp>
      <p:sp>
        <p:nvSpPr>
          <p:cNvPr id="9" name="Title 1">
            <a:extLst>
              <a:ext uri="{FF2B5EF4-FFF2-40B4-BE49-F238E27FC236}">
                <a16:creationId xmlns:a16="http://schemas.microsoft.com/office/drawing/2014/main" id="{0731CA3A-E828-7448-891E-D2F61C1E3A46}"/>
              </a:ext>
            </a:extLst>
          </p:cNvPr>
          <p:cNvSpPr txBox="1">
            <a:spLocks/>
          </p:cNvSpPr>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solidFill>
                  <a:schemeClr val="tx1"/>
                </a:solidFill>
                <a:latin typeface="+mn-lt"/>
              </a:rPr>
              <a:t>AGE</a:t>
            </a:r>
            <a:r>
              <a:rPr lang="en-CN" kern="0" dirty="0">
                <a:solidFill>
                  <a:schemeClr val="bg1"/>
                </a:solidFill>
                <a:latin typeface="+mn-lt"/>
              </a:rPr>
              <a:t>Predictor</a:t>
            </a:r>
          </a:p>
        </p:txBody>
      </p:sp>
      <p:sp>
        <p:nvSpPr>
          <p:cNvPr id="7" name="Text Box 8">
            <a:extLst>
              <a:ext uri="{FF2B5EF4-FFF2-40B4-BE49-F238E27FC236}">
                <a16:creationId xmlns:a16="http://schemas.microsoft.com/office/drawing/2014/main" id="{BCDCCEEA-6BBE-834D-965E-C11350AED0A1}"/>
              </a:ext>
            </a:extLst>
          </p:cNvPr>
          <p:cNvSpPr txBox="1">
            <a:spLocks noChangeArrowheads="1"/>
          </p:cNvSpPr>
          <p:nvPr/>
        </p:nvSpPr>
        <p:spPr bwMode="auto">
          <a:xfrm>
            <a:off x="696252" y="1121093"/>
            <a:ext cx="830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latin typeface="+mn-lt"/>
              </a:rPr>
              <a:t>b</a:t>
            </a:r>
            <a:r>
              <a:rPr kumimoji="0" lang="en-US" altLang="en-US" b="0" i="0" u="none" strike="noStrike" kern="1200" cap="none" spc="0" normalizeH="0" baseline="0" noProof="0" dirty="0">
                <a:ln>
                  <a:noFill/>
                </a:ln>
                <a:effectLst/>
                <a:uLnTx/>
                <a:uFillTx/>
                <a:latin typeface="+mn-lt"/>
              </a:rPr>
              <a:t>ranch frequency: 20%~25%</a:t>
            </a:r>
          </a:p>
        </p:txBody>
      </p:sp>
      <p:sp>
        <p:nvSpPr>
          <p:cNvPr id="8" name="Title 1">
            <a:extLst>
              <a:ext uri="{FF2B5EF4-FFF2-40B4-BE49-F238E27FC236}">
                <a16:creationId xmlns:a16="http://schemas.microsoft.com/office/drawing/2014/main" id="{D8B78A7C-DBDD-954A-AEEA-91CD0875240A}"/>
              </a:ext>
            </a:extLst>
          </p:cNvPr>
          <p:cNvSpPr txBox="1">
            <a:spLocks/>
          </p:cNvSpPr>
          <p:nvPr/>
        </p:nvSpPr>
        <p:spPr bwMode="auto">
          <a:xfrm>
            <a:off x="1219200" y="274638"/>
            <a:ext cx="6705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endParaRPr lang="en-CN" kern="0" dirty="0">
              <a:solidFill>
                <a:schemeClr val="tx1"/>
              </a:solidFill>
              <a:latin typeface="+mn-lt"/>
            </a:endParaRPr>
          </a:p>
          <a:p>
            <a:r>
              <a:rPr lang="en-CN" kern="0" dirty="0">
                <a:solidFill>
                  <a:schemeClr val="tx1"/>
                </a:solidFill>
                <a:latin typeface="+mn-lt"/>
              </a:rPr>
              <a:t>Performance</a:t>
            </a:r>
          </a:p>
          <a:p>
            <a:endParaRPr lang="en-CN" kern="0" dirty="0">
              <a:solidFill>
                <a:schemeClr val="bg1"/>
              </a:solidFill>
              <a:latin typeface="+mn-lt"/>
            </a:endParaRPr>
          </a:p>
        </p:txBody>
      </p:sp>
      <p:sp>
        <p:nvSpPr>
          <p:cNvPr id="10" name="Text Box 8">
            <a:extLst>
              <a:ext uri="{FF2B5EF4-FFF2-40B4-BE49-F238E27FC236}">
                <a16:creationId xmlns:a16="http://schemas.microsoft.com/office/drawing/2014/main" id="{C6D18673-FA36-5D4E-856F-1F4C3B03E822}"/>
              </a:ext>
            </a:extLst>
          </p:cNvPr>
          <p:cNvSpPr txBox="1">
            <a:spLocks noChangeArrowheads="1"/>
          </p:cNvSpPr>
          <p:nvPr/>
        </p:nvSpPr>
        <p:spPr bwMode="auto">
          <a:xfrm>
            <a:off x="7086600" y="2145268"/>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FF9300"/>
                </a:solidFill>
                <a:latin typeface="+mn-lt"/>
              </a:rPr>
              <a:t>2</a:t>
            </a:r>
            <a:r>
              <a:rPr kumimoji="0" lang="en-US" altLang="en-US" sz="1800" b="0" i="0" u="none" strike="noStrike" kern="1200" cap="none" spc="0" normalizeH="0" baseline="0" noProof="0" dirty="0">
                <a:ln>
                  <a:noFill/>
                </a:ln>
                <a:solidFill>
                  <a:srgbClr val="FF9300"/>
                </a:solidFill>
                <a:effectLst/>
                <a:uLnTx/>
                <a:uFillTx/>
                <a:latin typeface="+mn-lt"/>
              </a:rPr>
              <a:t>.7%~</a:t>
            </a:r>
            <a:r>
              <a:rPr lang="en-US" altLang="en-US" sz="1800" dirty="0">
                <a:solidFill>
                  <a:srgbClr val="FF9300"/>
                </a:solidFill>
                <a:latin typeface="+mn-lt"/>
              </a:rPr>
              <a:t>3</a:t>
            </a:r>
            <a:r>
              <a:rPr kumimoji="0" lang="en-US" altLang="en-US" sz="1800" b="0" i="0" u="none" strike="noStrike" kern="1200" cap="none" spc="0" normalizeH="0" baseline="0" noProof="0" dirty="0">
                <a:ln>
                  <a:noFill/>
                </a:ln>
                <a:solidFill>
                  <a:srgbClr val="FF9300"/>
                </a:solidFill>
                <a:effectLst/>
                <a:uLnTx/>
                <a:uFillTx/>
                <a:latin typeface="+mn-lt"/>
              </a:rPr>
              <a:t>.4%</a:t>
            </a:r>
          </a:p>
        </p:txBody>
      </p:sp>
    </p:spTree>
    <p:extLst>
      <p:ext uri="{BB962C8B-B14F-4D97-AF65-F5344CB8AC3E}">
        <p14:creationId xmlns:p14="http://schemas.microsoft.com/office/powerpoint/2010/main" val="4254522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handle control hazard so far</a:t>
            </a:r>
          </a:p>
        </p:txBody>
      </p:sp>
    </p:spTree>
    <p:extLst>
      <p:ext uri="{BB962C8B-B14F-4D97-AF65-F5344CB8AC3E}">
        <p14:creationId xmlns:p14="http://schemas.microsoft.com/office/powerpoint/2010/main" val="3807733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 to handle data hazard?</a:t>
            </a:r>
          </a:p>
        </p:txBody>
      </p:sp>
    </p:spTree>
    <p:extLst>
      <p:ext uri="{BB962C8B-B14F-4D97-AF65-F5344CB8AC3E}">
        <p14:creationId xmlns:p14="http://schemas.microsoft.com/office/powerpoint/2010/main" val="26080884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Tree>
    <p:extLst>
      <p:ext uri="{BB962C8B-B14F-4D97-AF65-F5344CB8AC3E}">
        <p14:creationId xmlns:p14="http://schemas.microsoft.com/office/powerpoint/2010/main" val="3301250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5535923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7280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CN" altLang="en-CN"/>
              <a:t>Dynamic</a:t>
            </a:r>
            <a:r>
              <a:rPr lang="zh-CN" altLang="en-US"/>
              <a:t> </a:t>
            </a:r>
            <a:r>
              <a:rPr lang="en-US" altLang="zh-CN"/>
              <a:t>Branch Prediction</a:t>
            </a:r>
            <a:endParaRPr lang="en-CN" altLang="en-CN"/>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p:txBody>
          <a:bodyPr/>
          <a:lstStyle/>
          <a:p>
            <a:r>
              <a:rPr lang="en-US" altLang="en-CN" dirty="0"/>
              <a:t>Follow branch history of taken branch</a:t>
            </a:r>
          </a:p>
          <a:p>
            <a:r>
              <a:rPr lang="en-US" altLang="en-CN" dirty="0"/>
              <a:t>U</a:t>
            </a:r>
            <a:r>
              <a:rPr lang="en-CN" altLang="en-CN" dirty="0"/>
              <a:t>se branch prediction buffer (or branch history table) indexed by lower portion of branch address and marked with a bit to track taken/untaken status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stalled until </a:t>
            </a:r>
            <a:r>
              <a:rPr lang="en-US" altLang="zh-CN" kern="0" dirty="0" err="1">
                <a:solidFill>
                  <a:srgbClr val="00B0F0"/>
                </a:solidFill>
              </a:rPr>
              <a:t>fdiv.d</a:t>
            </a:r>
            <a:r>
              <a:rPr lang="en-US" altLang="zh-CN" kern="0" dirty="0">
                <a:solidFill>
                  <a:srgbClr val="00B0F0"/>
                </a:solidFill>
              </a:rPr>
              <a:t> produces f0 </a:t>
            </a:r>
          </a:p>
          <a:p>
            <a:pPr eaLnBrk="1" hangingPunct="1">
              <a:buFontTx/>
              <a:buNone/>
              <a:defRPr/>
            </a:pPr>
            <a:r>
              <a:rPr lang="en-US" altLang="zh-CN" kern="0" dirty="0">
                <a:solidFill>
                  <a:srgbClr val="00B0F0"/>
                </a:solidFill>
              </a:rPr>
              <a:t>and </a:t>
            </a:r>
            <a:r>
              <a:rPr lang="en-US" altLang="zh-CN" kern="0" dirty="0" err="1">
                <a:solidFill>
                  <a:srgbClr val="00B0F0"/>
                </a:solidFill>
              </a:rPr>
              <a:t>fadd.d</a:t>
            </a:r>
            <a:r>
              <a:rPr lang="en-US" altLang="zh-CN" kern="0" dirty="0">
                <a:solidFill>
                  <a:srgbClr val="00B0F0"/>
                </a:solidFill>
              </a:rPr>
              <a:t> resumes;</a:t>
            </a:r>
          </a:p>
        </p:txBody>
      </p:sp>
    </p:spTree>
    <p:extLst>
      <p:ext uri="{BB962C8B-B14F-4D97-AF65-F5344CB8AC3E}">
        <p14:creationId xmlns:p14="http://schemas.microsoft.com/office/powerpoint/2010/main" val="39856754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however, not data-dependent</a:t>
            </a:r>
          </a:p>
          <a:p>
            <a:pPr eaLnBrk="1" hangingPunct="1">
              <a:buFontTx/>
              <a:buNone/>
              <a:defRPr/>
            </a:pPr>
            <a:r>
              <a:rPr lang="en-US" altLang="zh-CN" kern="0" dirty="0">
                <a:solidFill>
                  <a:srgbClr val="00B0F0"/>
                </a:solidFill>
              </a:rPr>
              <a:t>on either </a:t>
            </a:r>
            <a:r>
              <a:rPr lang="en-US" altLang="zh-CN" kern="0" dirty="0" err="1">
                <a:solidFill>
                  <a:srgbClr val="00B0F0"/>
                </a:solidFill>
              </a:rPr>
              <a:t>fdiv.d</a:t>
            </a:r>
            <a:r>
              <a:rPr lang="en-US" altLang="zh-CN" kern="0" dirty="0">
                <a:solidFill>
                  <a:srgbClr val="00B0F0"/>
                </a:solidFill>
              </a:rPr>
              <a:t> or </a:t>
            </a:r>
            <a:r>
              <a:rPr lang="en-US" altLang="zh-CN" kern="0" dirty="0" err="1">
                <a:solidFill>
                  <a:srgbClr val="00B0F0"/>
                </a:solidFill>
              </a:rPr>
              <a:t>fadd.d</a:t>
            </a:r>
            <a:endParaRPr lang="en-US" altLang="zh-CN" kern="0" dirty="0">
              <a:solidFill>
                <a:srgbClr val="00B0F0"/>
              </a:solidFill>
            </a:endParaRPr>
          </a:p>
        </p:txBody>
      </p:sp>
    </p:spTree>
    <p:extLst>
      <p:ext uri="{BB962C8B-B14F-4D97-AF65-F5344CB8AC3E}">
        <p14:creationId xmlns:p14="http://schemas.microsoft.com/office/powerpoint/2010/main" val="4076422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however, not data-dependent</a:t>
            </a:r>
          </a:p>
          <a:p>
            <a:pPr eaLnBrk="1" hangingPunct="1">
              <a:buFontTx/>
              <a:buNone/>
              <a:defRPr/>
            </a:pPr>
            <a:r>
              <a:rPr lang="en-US" altLang="zh-CN" kern="0" dirty="0">
                <a:solidFill>
                  <a:srgbClr val="00B0F0"/>
                </a:solidFill>
              </a:rPr>
              <a:t>on either </a:t>
            </a:r>
            <a:r>
              <a:rPr lang="en-US" altLang="zh-CN" kern="0" dirty="0" err="1">
                <a:solidFill>
                  <a:srgbClr val="00B0F0"/>
                </a:solidFill>
              </a:rPr>
              <a:t>fdiv.d</a:t>
            </a:r>
            <a:r>
              <a:rPr lang="en-US" altLang="zh-CN" kern="0" dirty="0">
                <a:solidFill>
                  <a:srgbClr val="00B0F0"/>
                </a:solidFill>
              </a:rPr>
              <a:t> or </a:t>
            </a:r>
            <a:r>
              <a:rPr lang="en-US" altLang="zh-CN" kern="0" dirty="0" err="1">
                <a:solidFill>
                  <a:srgbClr val="00B0F0"/>
                </a:solidFill>
              </a:rPr>
              <a:t>fadd.d</a:t>
            </a:r>
            <a:endParaRPr lang="en-US" altLang="zh-CN" kern="0" dirty="0">
              <a:solidFill>
                <a:srgbClr val="00B0F0"/>
              </a:solidFill>
            </a:endParaRPr>
          </a:p>
        </p:txBody>
      </p:sp>
    </p:spTree>
    <p:extLst>
      <p:ext uri="{BB962C8B-B14F-4D97-AF65-F5344CB8AC3E}">
        <p14:creationId xmlns:p14="http://schemas.microsoft.com/office/powerpoint/2010/main" val="37343087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break the rule</a:t>
            </a:r>
            <a:endParaRPr lang="en-US" altLang="zh-CN" dirty="0"/>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executed while </a:t>
            </a:r>
            <a:r>
              <a:rPr lang="en-US" altLang="zh-CN" kern="0" dirty="0" err="1">
                <a:solidFill>
                  <a:srgbClr val="00B0F0"/>
                </a:solidFill>
              </a:rPr>
              <a:t>fadd.d</a:t>
            </a:r>
            <a:r>
              <a:rPr lang="en-US" altLang="zh-CN" kern="0" dirty="0">
                <a:solidFill>
                  <a:srgbClr val="00B0F0"/>
                </a:solidFill>
              </a:rPr>
              <a:t> waits for </a:t>
            </a:r>
          </a:p>
          <a:p>
            <a:pPr eaLnBrk="1" hangingPunct="1">
              <a:buFontTx/>
              <a:buNone/>
              <a:defRPr/>
            </a:pPr>
            <a:r>
              <a:rPr lang="en-US" altLang="zh-CN" kern="0" dirty="0" err="1">
                <a:solidFill>
                  <a:srgbClr val="00B0F0"/>
                </a:solidFill>
              </a:rPr>
              <a:t>fdiv.d</a:t>
            </a:r>
            <a:r>
              <a:rPr lang="en-US" altLang="zh-CN" kern="0" dirty="0">
                <a:solidFill>
                  <a:srgbClr val="00B0F0"/>
                </a:solidFill>
              </a:rPr>
              <a:t> to produce f0</a:t>
            </a:r>
          </a:p>
        </p:txBody>
      </p:sp>
    </p:spTree>
    <p:extLst>
      <p:ext uri="{BB962C8B-B14F-4D97-AF65-F5344CB8AC3E}">
        <p14:creationId xmlns:p14="http://schemas.microsoft.com/office/powerpoint/2010/main" val="610413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hardware reorders the instruction execution </a:t>
            </a:r>
          </a:p>
          <a:p>
            <a:pPr eaLnBrk="1" hangingPunct="1">
              <a:buFontTx/>
              <a:buNone/>
              <a:defRPr/>
            </a:pPr>
            <a:r>
              <a:rPr lang="en-US" altLang="zh-CN" kern="0" dirty="0">
                <a:solidFill>
                  <a:srgbClr val="00B0F0"/>
                </a:solidFill>
              </a:rPr>
              <a:t>to reduce the stalls while maintaining </a:t>
            </a:r>
          </a:p>
          <a:p>
            <a:pPr eaLnBrk="1" hangingPunct="1">
              <a:buFontTx/>
              <a:buNone/>
              <a:defRPr/>
            </a:pPr>
            <a:r>
              <a:rPr lang="en-US" altLang="zh-CN" kern="0" dirty="0">
                <a:solidFill>
                  <a:srgbClr val="00B0F0"/>
                </a:solidFill>
              </a:rPr>
              <a:t>data flow and exception behavior</a:t>
            </a:r>
          </a:p>
        </p:txBody>
      </p:sp>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dynamic scheduling</a:t>
            </a:r>
            <a:endParaRPr lang="en-US" altLang="zh-CN" dirty="0"/>
          </a:p>
        </p:txBody>
      </p:sp>
    </p:spTree>
    <p:extLst>
      <p:ext uri="{BB962C8B-B14F-4D97-AF65-F5344CB8AC3E}">
        <p14:creationId xmlns:p14="http://schemas.microsoft.com/office/powerpoint/2010/main" val="409295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0195B0FF-0B12-8A43-ADFA-B39CEE84A808}"/>
              </a:ext>
            </a:extLst>
          </p:cNvPr>
          <p:cNvSpPr>
            <a:spLocks noGrp="1" noChangeArrowheads="1"/>
          </p:cNvSpPr>
          <p:nvPr>
            <p:ph type="title"/>
          </p:nvPr>
        </p:nvSpPr>
        <p:spPr/>
        <p:txBody>
          <a:bodyPr/>
          <a:lstStyle/>
          <a:p>
            <a:r>
              <a:rPr lang="en-CN" altLang="en-CN"/>
              <a:t>Dynamic Scheduling</a:t>
            </a:r>
          </a:p>
        </p:txBody>
      </p:sp>
      <p:sp>
        <p:nvSpPr>
          <p:cNvPr id="3" name="Content Placeholder 2">
            <a:extLst>
              <a:ext uri="{FF2B5EF4-FFF2-40B4-BE49-F238E27FC236}">
                <a16:creationId xmlns:a16="http://schemas.microsoft.com/office/drawing/2014/main" id="{3A13AB5F-0908-C748-A57A-4237451CF6D2}"/>
              </a:ext>
            </a:extLst>
          </p:cNvPr>
          <p:cNvSpPr>
            <a:spLocks noGrp="1"/>
          </p:cNvSpPr>
          <p:nvPr>
            <p:ph idx="1"/>
          </p:nvPr>
        </p:nvSpPr>
        <p:spPr/>
        <p:txBody>
          <a:bodyPr/>
          <a:lstStyle/>
          <a:p>
            <a:pPr>
              <a:defRPr/>
            </a:pPr>
            <a:r>
              <a:rPr lang="en-US" dirty="0"/>
              <a:t>Enable out-of-order execution (and thus out-of-order completion)</a:t>
            </a:r>
          </a:p>
          <a:p>
            <a:pPr>
              <a:defRPr/>
            </a:pPr>
            <a:r>
              <a:rPr lang="en-US" dirty="0"/>
              <a:t>Split ID into two stages:               </a:t>
            </a:r>
            <a:r>
              <a:rPr lang="en-CN" dirty="0">
                <a:solidFill>
                  <a:srgbClr val="00B0F0"/>
                </a:solidFill>
              </a:rPr>
              <a:t>Issue</a:t>
            </a:r>
            <a:r>
              <a:rPr lang="en-CN" dirty="0"/>
              <a:t>: decode instructions, check for structural hazards                          </a:t>
            </a:r>
            <a:r>
              <a:rPr lang="en-CN" dirty="0">
                <a:solidFill>
                  <a:srgbClr val="00B0F0"/>
                </a:solidFill>
              </a:rPr>
              <a:t>Read operands</a:t>
            </a:r>
            <a:r>
              <a:rPr lang="en-CN" dirty="0"/>
              <a:t>: wait until no data hazards, then read operands</a:t>
            </a:r>
          </a:p>
          <a:p>
            <a:pPr marL="0" indent="0">
              <a:buFontTx/>
              <a:buNone/>
              <a:defRPr/>
            </a:pPr>
            <a:endParaRPr lang="en-CN" sz="2000" dirty="0"/>
          </a:p>
          <a:p>
            <a:pPr marL="0" indent="0">
              <a:buFontTx/>
              <a:buNone/>
              <a:defRPr/>
            </a:pPr>
            <a:r>
              <a:rPr lang="en-CN" dirty="0">
                <a:solidFill>
                  <a:srgbClr val="00B050"/>
                </a:solidFill>
              </a:rPr>
              <a:t>IF</a:t>
            </a:r>
            <a:r>
              <a:rPr lang="en-CN" dirty="0">
                <a:solidFill>
                  <a:srgbClr val="00B0F0"/>
                </a:solidFill>
              </a:rPr>
              <a:t>  Issue  Read-Operands  </a:t>
            </a:r>
            <a:r>
              <a:rPr lang="en-CN" dirty="0">
                <a:solidFill>
                  <a:srgbClr val="00B050"/>
                </a:solidFill>
              </a:rPr>
              <a:t>EX  MEM  WB</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8F7C64D8-F891-8045-B723-875B2AD7F07E}"/>
              </a:ext>
            </a:extLst>
          </p:cNvPr>
          <p:cNvSpPr>
            <a:spLocks noGrp="1" noChangeArrowheads="1"/>
          </p:cNvSpPr>
          <p:nvPr>
            <p:ph type="title"/>
          </p:nvPr>
        </p:nvSpPr>
        <p:spPr/>
        <p:txBody>
          <a:bodyPr/>
          <a:lstStyle/>
          <a:p>
            <a:r>
              <a:rPr lang="en-CN" altLang="en-CN"/>
              <a:t>Dynamic Scheduling</a:t>
            </a:r>
          </a:p>
        </p:txBody>
      </p:sp>
      <p:sp>
        <p:nvSpPr>
          <p:cNvPr id="155650" name="Content Placeholder 2">
            <a:extLst>
              <a:ext uri="{FF2B5EF4-FFF2-40B4-BE49-F238E27FC236}">
                <a16:creationId xmlns:a16="http://schemas.microsoft.com/office/drawing/2014/main" id="{14FDAEF5-3E84-9846-8D96-20EA26CAC04D}"/>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endParaRPr lang="en-CN" altLang="en-C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a:extLst>
              <a:ext uri="{FF2B5EF4-FFF2-40B4-BE49-F238E27FC236}">
                <a16:creationId xmlns:a16="http://schemas.microsoft.com/office/drawing/2014/main" id="{F67A4B53-2836-204C-88F8-A7570C554ED0}"/>
              </a:ext>
            </a:extLst>
          </p:cNvPr>
          <p:cNvSpPr>
            <a:spLocks noGrp="1" noChangeArrowheads="1"/>
          </p:cNvSpPr>
          <p:nvPr>
            <p:ph type="title"/>
          </p:nvPr>
        </p:nvSpPr>
        <p:spPr/>
        <p:txBody>
          <a:bodyPr/>
          <a:lstStyle/>
          <a:p>
            <a:r>
              <a:rPr lang="en-CN" altLang="en-CN"/>
              <a:t>Dynamic Scheduling</a:t>
            </a:r>
          </a:p>
        </p:txBody>
      </p:sp>
      <p:sp>
        <p:nvSpPr>
          <p:cNvPr id="156674" name="Content Placeholder 2">
            <a:extLst>
              <a:ext uri="{FF2B5EF4-FFF2-40B4-BE49-F238E27FC236}">
                <a16:creationId xmlns:a16="http://schemas.microsoft.com/office/drawing/2014/main" id="{1139B337-8B8C-F14A-8F9A-3EC9AD992CA0}"/>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r>
              <a:rPr lang="en-US" altLang="en-CN" dirty="0">
                <a:solidFill>
                  <a:srgbClr val="00B0F0"/>
                </a:solidFill>
              </a:rPr>
              <a:t>How to schedule: use a centralized hazard detection and resolution unit</a:t>
            </a:r>
          </a:p>
          <a:p>
            <a:endParaRPr lang="en-CN" altLang="en-C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833BFB97-79ED-DB44-9231-386D51B3E5A7}"/>
              </a:ext>
            </a:extLst>
          </p:cNvPr>
          <p:cNvSpPr>
            <a:spLocks noGrp="1" noChangeArrowheads="1"/>
          </p:cNvSpPr>
          <p:nvPr>
            <p:ph type="title"/>
          </p:nvPr>
        </p:nvSpPr>
        <p:spPr/>
        <p:txBody>
          <a:bodyPr/>
          <a:lstStyle/>
          <a:p>
            <a:r>
              <a:rPr lang="en-CN" altLang="en-CN" dirty="0"/>
              <a:t>Scoreboarding</a:t>
            </a:r>
          </a:p>
        </p:txBody>
      </p:sp>
      <p:sp>
        <p:nvSpPr>
          <p:cNvPr id="157698" name="Content Placeholder 2">
            <a:extLst>
              <a:ext uri="{FF2B5EF4-FFF2-40B4-BE49-F238E27FC236}">
                <a16:creationId xmlns:a16="http://schemas.microsoft.com/office/drawing/2014/main" id="{C7DD65F5-3F2F-7B43-8FAA-8BD3C5CE7434}"/>
              </a:ext>
            </a:extLst>
          </p:cNvPr>
          <p:cNvSpPr>
            <a:spLocks noGrp="1" noChangeArrowheads="1"/>
          </p:cNvSpPr>
          <p:nvPr>
            <p:ph idx="1"/>
          </p:nvPr>
        </p:nvSpPr>
        <p:spPr/>
        <p:txBody>
          <a:bodyPr/>
          <a:lstStyle/>
          <a:p>
            <a:r>
              <a:rPr lang="en-US" altLang="en-CN" dirty="0"/>
              <a:t>S</a:t>
            </a:r>
            <a:r>
              <a:rPr lang="en-CN" altLang="en-CN" dirty="0"/>
              <a:t>coreboard controls the instruction progression from one step to the next by communicating with functional units</a:t>
            </a:r>
          </a:p>
          <a:p>
            <a:endParaRPr lang="en-CN" altLang="en-CN" dirty="0"/>
          </a:p>
          <a:p>
            <a:r>
              <a:rPr lang="en-US" altLang="en-CN" dirty="0"/>
              <a:t>Three parts:</a:t>
            </a:r>
            <a:r>
              <a:rPr lang="zh-CN" altLang="en-US" dirty="0"/>
              <a:t>                           </a:t>
            </a:r>
            <a:r>
              <a:rPr lang="en-US" altLang="en-CN" dirty="0">
                <a:solidFill>
                  <a:srgbClr val="00B0F0"/>
                </a:solidFill>
              </a:rPr>
              <a:t>Instruction status</a:t>
            </a:r>
            <a:r>
              <a:rPr lang="zh-CN" altLang="en-US" dirty="0">
                <a:solidFill>
                  <a:srgbClr val="00B0F0"/>
                </a:solidFill>
              </a:rPr>
              <a:t>                    </a:t>
            </a:r>
            <a:r>
              <a:rPr lang="en-US" altLang="en-CN" dirty="0">
                <a:solidFill>
                  <a:srgbClr val="00B0F0"/>
                </a:solidFill>
              </a:rPr>
              <a:t>Functional unit status</a:t>
            </a:r>
            <a:r>
              <a:rPr lang="zh-CN" altLang="en-US" dirty="0">
                <a:solidFill>
                  <a:srgbClr val="00B0F0"/>
                </a:solidFill>
              </a:rPr>
              <a:t>                </a:t>
            </a:r>
            <a:r>
              <a:rPr lang="en-US" altLang="en-CN" dirty="0">
                <a:solidFill>
                  <a:srgbClr val="00B0F0"/>
                </a:solidFill>
              </a:rPr>
              <a:t>Register result status</a:t>
            </a:r>
            <a:endParaRPr lang="en-CN" altLang="en-CN" dirty="0">
              <a:solidFill>
                <a:srgbClr val="00B0F0"/>
              </a:solidFill>
            </a:endParaRPr>
          </a:p>
        </p:txBody>
      </p:sp>
      <p:pic>
        <p:nvPicPr>
          <p:cNvPr id="4" name="Picture 3">
            <a:extLst>
              <a:ext uri="{FF2B5EF4-FFF2-40B4-BE49-F238E27FC236}">
                <a16:creationId xmlns:a16="http://schemas.microsoft.com/office/drawing/2014/main" id="{DBD16A44-7928-A24A-B44E-024B179940A2}"/>
              </a:ext>
            </a:extLst>
          </p:cNvPr>
          <p:cNvPicPr>
            <a:picLocks noChangeAspect="1"/>
          </p:cNvPicPr>
          <p:nvPr/>
        </p:nvPicPr>
        <p:blipFill>
          <a:blip r:embed="rId3"/>
          <a:stretch>
            <a:fillRect/>
          </a:stretch>
        </p:blipFill>
        <p:spPr>
          <a:xfrm>
            <a:off x="5336498" y="3124200"/>
            <a:ext cx="3807502" cy="36576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p:txBody>
          <a:bodyPr/>
          <a:lstStyle/>
          <a:p>
            <a:r>
              <a:rPr lang="en-US" altLang="en-CN"/>
              <a:t>I</a:t>
            </a:r>
            <a:r>
              <a:rPr lang="en-CN" altLang="en-CN"/>
              <a:t>ndicate which of the four steps the instruction is in</a:t>
            </a:r>
          </a:p>
          <a:p>
            <a:r>
              <a:rPr lang="en-US" altLang="en-CN">
                <a:solidFill>
                  <a:srgbClr val="00B0F0"/>
                </a:solidFill>
              </a:rPr>
              <a:t>F</a:t>
            </a:r>
            <a:r>
              <a:rPr lang="en-CN" altLang="en-CN">
                <a:solidFill>
                  <a:srgbClr val="00B0F0"/>
                </a:solidFill>
              </a:rPr>
              <a:t>our steps: </a:t>
            </a:r>
            <a:r>
              <a:rPr lang="en-CN" altLang="en-CN"/>
              <a:t>issue, read operands, execution, write back</a:t>
            </a:r>
          </a:p>
          <a:p>
            <a:r>
              <a:rPr lang="en-US" altLang="en-CN">
                <a:solidFill>
                  <a:srgbClr val="92D050"/>
                </a:solidFill>
              </a:rPr>
              <a:t>O</a:t>
            </a:r>
            <a:r>
              <a:rPr lang="en-CN" altLang="en-CN">
                <a:solidFill>
                  <a:srgbClr val="92D050"/>
                </a:solidFill>
              </a:rPr>
              <a:t>mit memory access </a:t>
            </a:r>
            <a:r>
              <a:rPr lang="en-CN" altLang="en-CN"/>
              <a:t>because the out-of-order focuses more on FP operations</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107346</TotalTime>
  <Words>21424</Words>
  <Application>Microsoft Office PowerPoint</Application>
  <PresentationFormat>全屏显示(4:3)</PresentationFormat>
  <Paragraphs>3077</Paragraphs>
  <Slides>264</Slides>
  <Notes>166</Notes>
  <HiddenSlides>0</HiddenSlides>
  <MMClips>0</MMClips>
  <ScaleCrop>false</ScaleCrop>
  <HeadingPairs>
    <vt:vector size="6" baseType="variant">
      <vt:variant>
        <vt:lpstr>已用的字体</vt:lpstr>
      </vt:variant>
      <vt:variant>
        <vt:i4>5</vt:i4>
      </vt:variant>
      <vt:variant>
        <vt:lpstr>主题</vt:lpstr>
      </vt:variant>
      <vt:variant>
        <vt:i4>5</vt:i4>
      </vt:variant>
      <vt:variant>
        <vt:lpstr>幻灯片标题</vt:lpstr>
      </vt:variant>
      <vt:variant>
        <vt:i4>264</vt:i4>
      </vt:variant>
    </vt:vector>
  </HeadingPairs>
  <TitlesOfParts>
    <vt:vector size="274" baseType="lpstr">
      <vt:lpstr>Apple Symbols</vt:lpstr>
      <vt:lpstr>微软雅黑</vt:lpstr>
      <vt:lpstr>Arial</vt:lpstr>
      <vt:lpstr>Times New Roman</vt:lpstr>
      <vt:lpstr>Verdana</vt:lpstr>
      <vt:lpstr>默认设计模板</vt:lpstr>
      <vt:lpstr>1_默认设计模板</vt:lpstr>
      <vt:lpstr>3_默认设计模板</vt:lpstr>
      <vt:lpstr>4_默认设计模板</vt:lpstr>
      <vt:lpstr>2_默认设计模板</vt:lpstr>
      <vt:lpstr>Instruction-Level Parallelism Dynamic Parallelism</vt:lpstr>
      <vt:lpstr> Dynamic?</vt:lpstr>
      <vt:lpstr> Dynamic vs Static</vt:lpstr>
      <vt:lpstr> Dynamic vs Static</vt:lpstr>
      <vt:lpstr>Static Branch Prediction</vt:lpstr>
      <vt:lpstr>Static Branch Prediction</vt:lpstr>
      <vt:lpstr>Static Branch Prediction</vt:lpstr>
      <vt:lpstr>Static Branch Prediction</vt:lpstr>
      <vt:lpstr>Dynamic Branch Prediction</vt:lpstr>
      <vt:lpstr>Dynamic Branch Prediction</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 only the most recent so far</vt:lpstr>
      <vt:lpstr> generalized to local history</vt:lpstr>
      <vt:lpstr>Local Predictor</vt:lpstr>
      <vt:lpstr>Local Predictor</vt:lpstr>
      <vt:lpstr>Local Predictor</vt:lpstr>
      <vt:lpstr>Local Predictor</vt:lpstr>
      <vt:lpstr> only a single branch so far</vt:lpstr>
      <vt:lpstr> no man is an island</vt:lpstr>
      <vt:lpstr>Correlate Branch Prediction</vt:lpstr>
      <vt:lpstr>Correlate Branch Prediction</vt:lpstr>
      <vt:lpstr>Correlate Branch Prediction</vt:lpstr>
      <vt:lpstr>Correlate Branch Prediction</vt:lpstr>
      <vt:lpstr>Correlate Branch Prediction</vt:lpstr>
      <vt:lpstr>Correlate Branch Prediction</vt:lpstr>
      <vt:lpstr>Two-Level Predictor</vt:lpstr>
      <vt:lpstr>Two-Level Predictor</vt:lpstr>
      <vt:lpstr>Two-Level Predictor</vt:lpstr>
      <vt:lpstr>Two-Level Predictor</vt:lpstr>
      <vt:lpstr>Two-Level Predictor</vt:lpstr>
      <vt:lpstr>Two-Level Predictor</vt:lpstr>
      <vt:lpstr>Two-Level Predictor</vt:lpstr>
      <vt:lpstr>Hybrid/Alloyed Predictor</vt:lpstr>
      <vt:lpstr>Hybrid/Alloyed Predictor</vt:lpstr>
      <vt:lpstr> only a single predictor so far</vt:lpstr>
      <vt:lpstr> no predictor fits all branches</vt:lpstr>
      <vt:lpstr>Hybrid Predictor</vt:lpstr>
      <vt:lpstr>Tournament Predictor</vt:lpstr>
      <vt:lpstr>Tournament Predictor</vt:lpstr>
      <vt:lpstr>Tournament Predictor</vt:lpstr>
      <vt:lpstr>Tagged Hybrid Predictor</vt:lpstr>
      <vt:lpstr>Tagged Hybrid Predictor</vt:lpstr>
      <vt:lpstr>TAgged Hybrid Predictor</vt:lpstr>
      <vt:lpstr>Tagged Hybrid Predictor</vt:lpstr>
      <vt:lpstr>Tagged Hybrid Predictor</vt:lpstr>
      <vt:lpstr>Tagged Hybrid Predictor</vt:lpstr>
      <vt:lpstr>Tagged Hybrid Predictor</vt:lpstr>
      <vt:lpstr> handle control hazard so far</vt:lpstr>
      <vt:lpstr> how to handle data hazard?</vt:lpstr>
      <vt:lpstr> how to handle data hazard?</vt:lpstr>
      <vt:lpstr> how to handle data hazard?</vt:lpstr>
      <vt:lpstr> how to handle data hazard?</vt:lpstr>
      <vt:lpstr> how to handle data hazard?</vt:lpstr>
      <vt:lpstr> how to handle data hazard?</vt:lpstr>
      <vt:lpstr> how to handle data hazard?</vt:lpstr>
      <vt:lpstr> break the rule</vt:lpstr>
      <vt:lpstr> dynamic scheduling</vt:lpstr>
      <vt:lpstr>Dynamic Scheduling</vt:lpstr>
      <vt:lpstr>Dynamic Scheduling</vt:lpstr>
      <vt:lpstr>Dynamic Scheduling</vt:lpstr>
      <vt:lpstr>Scoreboarding</vt:lpstr>
      <vt:lpstr>Instruction Status</vt:lpstr>
      <vt:lpstr>Functional Unit Status</vt:lpstr>
      <vt:lpstr>Register Result Status</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 scoreboard not for exam?!</vt:lpstr>
      <vt:lpstr> scoreboard not for exam?!</vt:lpstr>
      <vt:lpstr>Tomasulo’s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Tomasulo’s Algorithm</vt:lpstr>
      <vt:lpstr>PowerPoint 演示文稿</vt:lpstr>
      <vt:lpstr>Register Renaming</vt:lpstr>
      <vt:lpstr>RAW Hazard</vt:lpstr>
      <vt:lpstr>RAW Hazard</vt:lpstr>
      <vt:lpstr>WAR Hazard</vt:lpstr>
      <vt:lpstr>WAW Hazard</vt:lpstr>
      <vt:lpstr>WAR/WAW Hazard</vt:lpstr>
      <vt:lpstr> how to rename registers?</vt:lpstr>
      <vt:lpstr> how to rename registers?</vt:lpstr>
      <vt:lpstr> how to rename registers?</vt:lpstr>
      <vt:lpstr>WAR/WAW Hazard</vt:lpstr>
      <vt:lpstr>WAR/WAW Hazard</vt:lpstr>
      <vt:lpstr>WAR/WAW Hazard</vt:lpstr>
      <vt:lpstr>WAR/WAW Hazard</vt:lpstr>
      <vt:lpstr>WAR/WAW Hazard</vt:lpstr>
      <vt:lpstr>Register Renaming</vt:lpstr>
      <vt:lpstr> how to tomasulo?</vt:lpstr>
      <vt:lpstr>Tomasulo’s Algorithm</vt:lpstr>
      <vt:lpstr>Tomasulo’s Algorithm</vt:lpstr>
      <vt:lpstr>Tomasulo’s Algorithm</vt:lpstr>
      <vt:lpstr>Tomasulo’s Algorithm</vt:lpstr>
      <vt:lpstr>Reservation Station Status</vt:lpstr>
      <vt:lpstr>Reservation Station Status</vt:lpstr>
      <vt:lpstr>Register File Status</vt:lpstr>
      <vt:lpstr>Load/Store Buffer Status</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 show me the code</vt:lpstr>
      <vt:lpstr>Tomasulo’s Algorithm</vt:lpstr>
      <vt:lpstr>Tomasulo’s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how to tomasulo with static?</vt:lpstr>
      <vt:lpstr>Tomasulo &amp; Loop Unrolling</vt:lpstr>
      <vt:lpstr>Tomasulo &amp; Loop Unrolling</vt:lpstr>
      <vt:lpstr> how to tomasulo with static?</vt:lpstr>
      <vt:lpstr>Branch Prediction</vt:lpstr>
      <vt:lpstr>Branch Prediction</vt:lpstr>
      <vt:lpstr> how to tomasulo with static?</vt:lpstr>
      <vt:lpstr> how to tomasulo with static?</vt:lpstr>
      <vt:lpstr> how to exec before resolved? </vt:lpstr>
      <vt:lpstr> how to exec before resolved? </vt:lpstr>
      <vt:lpstr> how to exec before resolved? </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Speculation Example</vt:lpstr>
      <vt:lpstr>Speculation Example</vt:lpstr>
      <vt:lpstr>Speculation Example</vt:lpstr>
      <vt:lpstr>Speculation Example</vt:lpstr>
      <vt:lpstr>Speculation Example</vt:lpstr>
      <vt:lpstr>Speculation Example</vt:lpstr>
      <vt:lpstr>Speculation Example</vt:lpstr>
      <vt:lpstr>Speculation Example</vt:lpstr>
      <vt:lpstr>Speculation &amp; Loop Unrolling</vt:lpstr>
      <vt:lpstr> show me the code, again</vt:lpstr>
      <vt:lpstr>Hardware Speculation</vt:lpstr>
      <vt:lpstr>Hardware Speculation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Hardware Speculation</vt:lpstr>
      <vt:lpstr>Hardware Speculation</vt:lpstr>
      <vt:lpstr>PowerPoint 演示文稿</vt:lpstr>
      <vt:lpstr>PowerPoint 演示文稿</vt:lpstr>
      <vt:lpstr>Review</vt:lpstr>
      <vt:lpstr> Appendix C</vt:lpstr>
      <vt:lpstr>Further Reading</vt:lpstr>
      <vt:lpstr>?</vt:lpstr>
      <vt:lpstr>PowerPoint 演示文稿</vt:lpstr>
      <vt:lpstr>PowerPoint 演示文稿</vt:lpstr>
      <vt:lpstr>#What’s More</vt:lpstr>
      <vt:lpstr>#What’s More</vt:lpstr>
      <vt:lpstr>#What’s More</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S Z</cp:lastModifiedBy>
  <cp:revision>1986</cp:revision>
  <cp:lastPrinted>1601-01-01T00:00:00Z</cp:lastPrinted>
  <dcterms:created xsi:type="dcterms:W3CDTF">1601-01-01T00:00:00Z</dcterms:created>
  <dcterms:modified xsi:type="dcterms:W3CDTF">2021-12-21T06:27:48Z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